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69" r:id="rId2"/>
    <p:sldId id="372" r:id="rId3"/>
    <p:sldId id="281" r:id="rId4"/>
    <p:sldId id="286" r:id="rId5"/>
    <p:sldId id="370" r:id="rId6"/>
    <p:sldId id="289" r:id="rId7"/>
    <p:sldId id="394" r:id="rId8"/>
    <p:sldId id="373" r:id="rId9"/>
    <p:sldId id="371" r:id="rId10"/>
    <p:sldId id="279" r:id="rId11"/>
    <p:sldId id="376" r:id="rId12"/>
    <p:sldId id="377" r:id="rId13"/>
    <p:sldId id="280" r:id="rId14"/>
    <p:sldId id="303" r:id="rId15"/>
    <p:sldId id="344" r:id="rId16"/>
    <p:sldId id="347" r:id="rId17"/>
    <p:sldId id="348" r:id="rId18"/>
    <p:sldId id="374" r:id="rId19"/>
    <p:sldId id="350" r:id="rId20"/>
    <p:sldId id="317" r:id="rId21"/>
    <p:sldId id="351" r:id="rId22"/>
    <p:sldId id="353" r:id="rId23"/>
    <p:sldId id="354" r:id="rId24"/>
    <p:sldId id="355" r:id="rId25"/>
    <p:sldId id="395" r:id="rId26"/>
    <p:sldId id="390" r:id="rId27"/>
    <p:sldId id="396" r:id="rId28"/>
    <p:sldId id="391" r:id="rId29"/>
    <p:sldId id="397" r:id="rId30"/>
    <p:sldId id="333" r:id="rId31"/>
    <p:sldId id="357" r:id="rId32"/>
    <p:sldId id="378" r:id="rId33"/>
    <p:sldId id="379" r:id="rId34"/>
    <p:sldId id="381" r:id="rId35"/>
    <p:sldId id="382" r:id="rId36"/>
    <p:sldId id="380" r:id="rId37"/>
    <p:sldId id="375" r:id="rId38"/>
    <p:sldId id="287" r:id="rId39"/>
    <p:sldId id="383" r:id="rId40"/>
    <p:sldId id="384" r:id="rId41"/>
    <p:sldId id="399" r:id="rId42"/>
    <p:sldId id="386" r:id="rId4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i zhou" initials="fz" lastIdx="2" clrIdx="0">
    <p:extLst>
      <p:ext uri="{19B8F6BF-5375-455C-9EA6-DF929625EA0E}">
        <p15:presenceInfo xmlns="" xmlns:p15="http://schemas.microsoft.com/office/powerpoint/2012/main" userId="33a600b53c5ba26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21" autoAdjust="0"/>
    <p:restoredTop sz="87013" autoAdjust="0"/>
  </p:normalViewPr>
  <p:slideViewPr>
    <p:cSldViewPr snapToGrid="0">
      <p:cViewPr>
        <p:scale>
          <a:sx n="60" d="100"/>
          <a:sy n="60" d="100"/>
        </p:scale>
        <p:origin x="-1218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1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h\Desktop\&#25964;&#19994;&#24230;\SPSS&#29992;&#34920;&#26684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zh\Desktop\&#25964;&#19994;&#24230;\SPSS&#29992;&#34920;&#26684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h\Desktop\&#25964;&#19994;&#24230;\SPSS&#29992;&#34920;&#26684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h\Desktop\&#25964;&#19994;&#24230;\SPSS&#29992;&#34920;&#26684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h\Desktop\&#25964;&#19994;&#24230;\SPSS&#29992;&#34920;&#26684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novo\Desktop\&#26032;&#24314;%20Microsoft%20Office%20Excel%20&#24037;&#20316;&#34920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5964;&#19994;&#24230;\SPSS&#29992;&#34920;&#26684;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lenovo\Desktop\&#26032;&#24314;%20Microsoft%20Office%20Excel%20&#24037;&#20316;&#34920;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5964;&#19994;&#24230;\SPSS&#29992;&#34920;&#26684;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h\Desktop\&#25964;&#19994;&#24230;\SPSS&#29992;&#34920;&#26684;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h\Desktop\&#25964;&#19994;&#24230;\SPSS&#29992;&#34920;&#2668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h\Desktop\&#25964;&#19994;&#24230;\SPSS&#29992;&#34920;&#26684;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h\Desktop\&#25964;&#19994;&#24230;\SPSS&#29992;&#34920;&#26684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h\Desktop\&#25964;&#19994;&#24230;\SPSS&#29992;&#34920;&#2668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h\Desktop\&#25964;&#19994;&#24230;\SPSS&#29992;&#34920;&#2668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h\Desktop\&#25964;&#19994;&#24230;\SPSS&#29992;&#34920;&#26684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h\Desktop\&#25964;&#19994;&#24230;\SPSS&#29992;&#34920;&#26684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h\Desktop\&#25964;&#19994;&#24230;\SPSS&#29992;&#34920;&#26684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zh\Desktop\&#25964;&#19994;&#24230;\SPSS&#29992;&#34920;&#26684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h\Desktop\&#25964;&#19994;&#24230;\SPSS&#29992;&#34920;&#26684;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zh\Desktop\&#25964;&#19994;&#24230;\SPSS&#29992;&#34920;&#2668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24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企业性质</a:t>
            </a:r>
          </a:p>
        </c:rich>
      </c:tx>
      <c:layout>
        <c:manualLayout>
          <c:xMode val="edge"/>
          <c:yMode val="edge"/>
          <c:x val="0.31599284101115288"/>
          <c:y val="0.85963655551239115"/>
        </c:manualLayout>
      </c:layout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250608208857617E-2"/>
          <c:y val="0.25734755046080476"/>
          <c:w val="0.81112106626206604"/>
          <c:h val="0.69322492170253058"/>
        </c:manualLayout>
      </c:layout>
      <c:pie3DChart>
        <c:varyColors val="1"/>
        <c:ser>
          <c:idx val="0"/>
          <c:order val="0"/>
          <c:tx>
            <c:strRef>
              <c:f>基本情况!$B$85</c:f>
              <c:strCache>
                <c:ptCount val="1"/>
                <c:pt idx="0">
                  <c:v>百分比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6.8928811224178391E-2"/>
                  <c:y val="0"/>
                </c:manualLayout>
              </c:layout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20876700200365619"/>
                      <c:h val="0.1685990253636575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22939069009742974"/>
                  <c:y val="-0.27625404741075826"/>
                </c:manualLayout>
              </c:layout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21793213348331486"/>
                  <c:y val="-3.7192245227966235E-2"/>
                </c:manualLayout>
              </c:layout>
              <c:tx>
                <c:rich>
                  <a:bodyPr/>
                  <a:lstStyle/>
                  <a:p>
                    <a:r>
                      <a:rPr lang="zh-CN" altLang="en-US" sz="1800" b="1" baseline="0" dirty="0" smtClean="0">
                        <a:ea typeface="微软雅黑" pitchFamily="34" charset="-122"/>
                      </a:rPr>
                      <a:t>其</a:t>
                    </a:r>
                    <a:r>
                      <a:rPr lang="zh-CN" altLang="en-US" sz="1800" baseline="0" dirty="0" smtClean="0">
                        <a:ea typeface="微软雅黑" pitchFamily="34" charset="-122"/>
                      </a:rPr>
                      <a:t>他，</a:t>
                    </a:r>
                    <a:r>
                      <a:rPr lang="en-US" altLang="zh-CN" sz="1800" baseline="0" dirty="0" smtClean="0">
                        <a:ea typeface="微软雅黑" pitchFamily="34" charset="-122"/>
                      </a:rPr>
                      <a:t>4.1%</a:t>
                    </a:r>
                  </a:p>
                </c:rich>
              </c:tx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微软雅黑" pitchFamily="34" charset="-122"/>
                    <a:cs typeface="+mn-cs"/>
                  </a:defRPr>
                </a:pPr>
                <a:endParaRPr lang="zh-CN"/>
              </a:p>
            </c:txPr>
            <c:showVal val="1"/>
            <c:showCatName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基本情况!$A$86:$A$89</c:f>
              <c:strCache>
                <c:ptCount val="4"/>
                <c:pt idx="0">
                  <c:v>国有及国有控股企业 </c:v>
                </c:pt>
                <c:pt idx="1">
                  <c:v>民营企业 </c:v>
                </c:pt>
                <c:pt idx="2">
                  <c:v>合资企业</c:v>
                </c:pt>
                <c:pt idx="3">
                  <c:v>台资</c:v>
                </c:pt>
              </c:strCache>
            </c:strRef>
          </c:cat>
          <c:val>
            <c:numRef>
              <c:f>基本情况!$B$86:$B$89</c:f>
              <c:numCache>
                <c:formatCode>0.0%</c:formatCode>
                <c:ptCount val="4"/>
                <c:pt idx="0">
                  <c:v>5.25378450578807E-2</c:v>
                </c:pt>
                <c:pt idx="1">
                  <c:v>0.10062333036509299</c:v>
                </c:pt>
                <c:pt idx="2">
                  <c:v>0.80498664292074751</c:v>
                </c:pt>
                <c:pt idx="3">
                  <c:v>4.1852181656277812E-2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24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收入满意度</a:t>
            </a:r>
            <a:endParaRPr lang="zh-CN" altLang="en-US" sz="24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c:rich>
      </c:tx>
      <c:layout>
        <c:manualLayout>
          <c:xMode val="edge"/>
          <c:yMode val="edge"/>
          <c:x val="0.36064659977703556"/>
          <c:y val="7.5884704888473514E-2"/>
        </c:manualLayout>
      </c:layout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基本情况!$B$132:$B$136</c:f>
              <c:strCache>
                <c:ptCount val="5"/>
                <c:pt idx="0">
                  <c:v>很满意</c:v>
                </c:pt>
                <c:pt idx="1">
                  <c:v>比较满意</c:v>
                </c:pt>
                <c:pt idx="2">
                  <c:v>一般</c:v>
                </c:pt>
                <c:pt idx="3">
                  <c:v>不大满意   </c:v>
                </c:pt>
                <c:pt idx="4">
                  <c:v>很不满意</c:v>
                </c:pt>
              </c:strCache>
            </c:strRef>
          </c:cat>
          <c:val>
            <c:numRef>
              <c:f>基本情况!$C$132:$C$136</c:f>
              <c:numCache>
                <c:formatCode>0.0%</c:formatCode>
                <c:ptCount val="5"/>
                <c:pt idx="0">
                  <c:v>2.8495102404274514E-2</c:v>
                </c:pt>
                <c:pt idx="1">
                  <c:v>0.22528940338379341</c:v>
                </c:pt>
                <c:pt idx="2">
                  <c:v>0.48708815672306338</c:v>
                </c:pt>
                <c:pt idx="3">
                  <c:v>0.20213713268032196</c:v>
                </c:pt>
                <c:pt idx="4">
                  <c:v>5.6990204808548918E-2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zh-CN" altLang="en-US" sz="2400" b="1" i="0" u="none" strike="noStrike" kern="1200" spc="0" baseline="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pPr>
            <a:r>
              <a:rPr lang="zh-CN" altLang="en-US" sz="2400" b="1" i="0" u="none" strike="noStrike" kern="1200" spc="0" baseline="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前景感知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基本情况!$B$150:$B$154</c:f>
              <c:strCache>
                <c:ptCount val="5"/>
                <c:pt idx="0">
                  <c:v>非常好</c:v>
                </c:pt>
                <c:pt idx="1">
                  <c:v>比较好</c:v>
                </c:pt>
                <c:pt idx="2">
                  <c:v>一般</c:v>
                </c:pt>
                <c:pt idx="3">
                  <c:v>不大好</c:v>
                </c:pt>
                <c:pt idx="4">
                  <c:v>很不好</c:v>
                </c:pt>
              </c:strCache>
            </c:strRef>
          </c:cat>
          <c:val>
            <c:numRef>
              <c:f>基本情况!$C$150:$C$154</c:f>
              <c:numCache>
                <c:formatCode>0.0%</c:formatCode>
                <c:ptCount val="5"/>
                <c:pt idx="0">
                  <c:v>0.12644701691896701</c:v>
                </c:pt>
                <c:pt idx="1">
                  <c:v>0.39804096170970943</c:v>
                </c:pt>
                <c:pt idx="2">
                  <c:v>0.40872662511130908</c:v>
                </c:pt>
                <c:pt idx="3">
                  <c:v>5.6990204808548918E-2</c:v>
                </c:pt>
                <c:pt idx="4">
                  <c:v>9.7951914514693046E-3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微软雅黑" pitchFamily="34" charset="-122"/>
              <a:cs typeface="+mn-cs"/>
            </a:defRPr>
          </a:pPr>
          <a:endParaRPr lang="zh-CN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zh-CN" altLang="en-US" sz="2400" b="1" i="0" u="none" strike="noStrike" kern="1200" spc="0" baseline="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pPr>
            <a:r>
              <a:rPr lang="zh-CN" altLang="en-US" sz="2400" b="1" i="0" u="none" strike="noStrike" kern="1200" spc="0" baseline="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压力感知</a:t>
            </a:r>
          </a:p>
        </c:rich>
      </c:tx>
      <c:layout>
        <c:manualLayout>
          <c:xMode val="edge"/>
          <c:yMode val="edge"/>
          <c:x val="0.36193293885601585"/>
          <c:y val="8.0305151143357734E-2"/>
        </c:manualLayout>
      </c:layout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301425709360292E-2"/>
          <c:y val="0.13126119345257994"/>
          <c:w val="0.64865582630573937"/>
          <c:h val="0.78351923308369964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基本情况!$B$164:$B$168</c:f>
              <c:strCache>
                <c:ptCount val="5"/>
                <c:pt idx="0">
                  <c:v>非常大</c:v>
                </c:pt>
                <c:pt idx="1">
                  <c:v>比较大</c:v>
                </c:pt>
                <c:pt idx="2">
                  <c:v>一般</c:v>
                </c:pt>
                <c:pt idx="3">
                  <c:v>不太大</c:v>
                </c:pt>
                <c:pt idx="4">
                  <c:v>没有压力</c:v>
                </c:pt>
              </c:strCache>
            </c:strRef>
          </c:cat>
          <c:val>
            <c:numRef>
              <c:f>基本情况!$C$164:$C$168</c:f>
              <c:numCache>
                <c:formatCode>0.0%</c:formatCode>
                <c:ptCount val="5"/>
                <c:pt idx="0">
                  <c:v>8.4594835262690293E-2</c:v>
                </c:pt>
                <c:pt idx="1">
                  <c:v>0.45146927871772002</c:v>
                </c:pt>
                <c:pt idx="2">
                  <c:v>0.42386464826358117</c:v>
                </c:pt>
                <c:pt idx="3">
                  <c:v>3.1166518254675001E-2</c:v>
                </c:pt>
                <c:pt idx="4">
                  <c:v>8.9047195013357248E-3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微软雅黑" pitchFamily="34" charset="-122"/>
              <a:cs typeface="+mn-cs"/>
            </a:defRPr>
          </a:pPr>
          <a:endParaRPr lang="zh-CN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zh-CN" altLang="en-US" sz="2400" b="1" i="0" u="none" strike="noStrike" kern="1200" spc="0" baseline="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pPr>
            <a:r>
              <a:rPr lang="zh-CN" altLang="en-US" sz="2400" b="1" i="0" u="none" strike="noStrike" kern="1200" spc="0" baseline="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工作稳定度</a:t>
            </a:r>
          </a:p>
        </c:rich>
      </c:tx>
      <c:layout>
        <c:manualLayout>
          <c:xMode val="edge"/>
          <c:yMode val="edge"/>
          <c:x val="0.31515105504675639"/>
          <c:y val="6.644509110274259E-2"/>
        </c:manualLayout>
      </c:layout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012799729259738"/>
          <c:y val="0.24471817476303886"/>
          <c:w val="0.54328686532031756"/>
          <c:h val="0.58532843278311164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基本情况!$B$178:$B$182</c:f>
              <c:strCache>
                <c:ptCount val="5"/>
                <c:pt idx="0">
                  <c:v>非常稳定</c:v>
                </c:pt>
                <c:pt idx="1">
                  <c:v>比较稳定</c:v>
                </c:pt>
                <c:pt idx="2">
                  <c:v>一般</c:v>
                </c:pt>
                <c:pt idx="3">
                  <c:v>不太稳定</c:v>
                </c:pt>
                <c:pt idx="4">
                  <c:v>很不稳定</c:v>
                </c:pt>
              </c:strCache>
            </c:strRef>
          </c:cat>
          <c:val>
            <c:numRef>
              <c:f>基本情况!$C$178:$C$182</c:f>
              <c:numCache>
                <c:formatCode>0.0%</c:formatCode>
                <c:ptCount val="5"/>
                <c:pt idx="0">
                  <c:v>5.0756901157613964E-2</c:v>
                </c:pt>
                <c:pt idx="1">
                  <c:v>0.53695458593054257</c:v>
                </c:pt>
                <c:pt idx="2">
                  <c:v>0.35351736420302798</c:v>
                </c:pt>
                <c:pt idx="3">
                  <c:v>4.8085485307212801E-2</c:v>
                </c:pt>
                <c:pt idx="4">
                  <c:v>1.0685663401602799E-2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cs typeface="+mn-cs"/>
            </a:defRPr>
          </a:pPr>
          <a:endParaRPr lang="zh-CN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col"/>
        <c:grouping val="clustered"/>
        <c:ser>
          <c:idx val="0"/>
          <c:order val="0"/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2400" b="1"/>
                  </a:pPr>
                  <a:endParaRPr lang="zh-CN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2400" b="1"/>
                  </a:pPr>
                  <a:endParaRPr lang="zh-CN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 w="12700">
                <a:solidFill>
                  <a:srgbClr val="FF0000"/>
                </a:solidFill>
              </a:ln>
            </c:spPr>
            <c:trendlineType val="linear"/>
          </c:trendline>
          <c:cat>
            <c:numRef>
              <c:f>Sheet1!$B$3:$B$4</c:f>
              <c:numCache>
                <c:formatCode>General</c:formatCode>
                <c:ptCount val="2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Sheet1!$H$3:$H$4</c:f>
              <c:numCache>
                <c:formatCode>0.0_ </c:formatCode>
                <c:ptCount val="2"/>
                <c:pt idx="0">
                  <c:v>77.72</c:v>
                </c:pt>
                <c:pt idx="1">
                  <c:v>73.040000000000006</c:v>
                </c:pt>
              </c:numCache>
            </c:numRef>
          </c:val>
        </c:ser>
        <c:axId val="85620224"/>
        <c:axId val="85621760"/>
      </c:barChart>
      <c:catAx>
        <c:axId val="856202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aseline="0"/>
            </a:pPr>
            <a:endParaRPr lang="zh-CN"/>
          </a:p>
        </c:txPr>
        <c:crossAx val="85621760"/>
        <c:crosses val="autoZero"/>
        <c:auto val="1"/>
        <c:lblAlgn val="ctr"/>
        <c:lblOffset val="100"/>
      </c:catAx>
      <c:valAx>
        <c:axId val="85621760"/>
        <c:scaling>
          <c:orientation val="minMax"/>
        </c:scaling>
        <c:axPos val="l"/>
        <c:majorGridlines/>
        <c:numFmt formatCode="0.0_ " sourceLinked="1"/>
        <c:tickLblPos val="nextTo"/>
        <c:txPr>
          <a:bodyPr/>
          <a:lstStyle/>
          <a:p>
            <a:pPr>
              <a:defRPr sz="1800" baseline="0"/>
            </a:pPr>
            <a:endParaRPr lang="zh-CN"/>
          </a:p>
        </c:txPr>
        <c:crossAx val="85620224"/>
        <c:crosses val="autoZero"/>
        <c:crossBetween val="between"/>
        <c:majorUnit val="2"/>
      </c:valAx>
    </c:plotArea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style val="10"/>
  <c:chart>
    <c:title>
      <c:tx>
        <c:rich>
          <a:bodyPr rot="0" vert="horz"/>
          <a:lstStyle/>
          <a:p>
            <a:pPr>
              <a:defRPr/>
            </a:pPr>
            <a:r>
              <a:rPr lang="zh-CN" sz="2800" dirty="0">
                <a:latin typeface="微软雅黑" pitchFamily="34" charset="-122"/>
                <a:ea typeface="微软雅黑" pitchFamily="34" charset="-122"/>
              </a:rPr>
              <a:t>敬业度所占比例</a:t>
            </a:r>
          </a:p>
        </c:rich>
      </c:tx>
      <c:layout>
        <c:manualLayout>
          <c:xMode val="edge"/>
          <c:yMode val="edge"/>
          <c:x val="0.35646437994723146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整体敬业度!$AE$1144</c:f>
              <c:strCache>
                <c:ptCount val="1"/>
                <c:pt idx="0">
                  <c:v>2013</c:v>
                </c:pt>
              </c:strCache>
            </c:strRef>
          </c:tx>
          <c:dLbls>
            <c:dLbl>
              <c:idx val="0"/>
              <c:layout>
                <c:manualLayout>
                  <c:x val="-1.0957422340963923E-2"/>
                  <c:y val="-2.4186454328642007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7218806535800393E-2"/>
                  <c:y val="2.4186454328642007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7568305169019288E-2"/>
                  <c:y val="0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1914844681927892E-2"/>
                  <c:y val="7.2559362985926508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 baseline="0"/>
                </a:pPr>
                <a:endParaRPr lang="zh-CN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整体敬业度!$AD$1145:$AD$1149</c:f>
              <c:strCache>
                <c:ptCount val="5"/>
                <c:pt idx="0">
                  <c:v>低敬业者</c:v>
                </c:pt>
                <c:pt idx="1">
                  <c:v>较低敬业者</c:v>
                </c:pt>
                <c:pt idx="2">
                  <c:v>一般</c:v>
                </c:pt>
                <c:pt idx="3">
                  <c:v>较高敬业者</c:v>
                </c:pt>
                <c:pt idx="4">
                  <c:v>高敬业者</c:v>
                </c:pt>
              </c:strCache>
            </c:strRef>
          </c:cat>
          <c:val>
            <c:numRef>
              <c:f>整体敬业度!$AE$1145:$AE$1149</c:f>
              <c:numCache>
                <c:formatCode>0.0%</c:formatCode>
                <c:ptCount val="5"/>
                <c:pt idx="0">
                  <c:v>8.0587711487088182E-2</c:v>
                </c:pt>
                <c:pt idx="1">
                  <c:v>8.6553873552983718E-2</c:v>
                </c:pt>
                <c:pt idx="2">
                  <c:v>0.23201246660730279</c:v>
                </c:pt>
                <c:pt idx="3">
                  <c:v>0.30320569902048217</c:v>
                </c:pt>
                <c:pt idx="4">
                  <c:v>0.29764024933214717</c:v>
                </c:pt>
              </c:numCache>
            </c:numRef>
          </c:val>
        </c:ser>
        <c:ser>
          <c:idx val="1"/>
          <c:order val="1"/>
          <c:tx>
            <c:strRef>
              <c:f>整体敬业度!$AF$1144</c:f>
              <c:strCache>
                <c:ptCount val="1"/>
                <c:pt idx="0">
                  <c:v>2012</c:v>
                </c:pt>
              </c:strCache>
            </c:strRef>
          </c:tx>
          <c:dLbls>
            <c:dLbl>
              <c:idx val="0"/>
              <c:layout>
                <c:manualLayout>
                  <c:x val="2.0349498633218707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65346048709132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6610882828055318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8267302435456598E-3"/>
                  <c:y val="-2.4186454328642007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 baseline="0"/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整体敬业度!$AD$1145:$AD$1149</c:f>
              <c:strCache>
                <c:ptCount val="5"/>
                <c:pt idx="0">
                  <c:v>低敬业者</c:v>
                </c:pt>
                <c:pt idx="1">
                  <c:v>较低敬业者</c:v>
                </c:pt>
                <c:pt idx="2">
                  <c:v>一般</c:v>
                </c:pt>
                <c:pt idx="3">
                  <c:v>较高敬业者</c:v>
                </c:pt>
                <c:pt idx="4">
                  <c:v>高敬业者</c:v>
                </c:pt>
              </c:strCache>
            </c:strRef>
          </c:cat>
          <c:val>
            <c:numRef>
              <c:f>整体敬业度!$AF$1145:$AF$1149</c:f>
              <c:numCache>
                <c:formatCode>0.0%</c:formatCode>
                <c:ptCount val="5"/>
                <c:pt idx="0">
                  <c:v>7.6999999999999999E-2</c:v>
                </c:pt>
                <c:pt idx="1">
                  <c:v>6.4000000000000112E-2</c:v>
                </c:pt>
                <c:pt idx="2">
                  <c:v>0.222</c:v>
                </c:pt>
                <c:pt idx="3">
                  <c:v>0.32500000000000134</c:v>
                </c:pt>
                <c:pt idx="4">
                  <c:v>0.31200000000000117</c:v>
                </c:pt>
              </c:numCache>
            </c:numRef>
          </c:val>
        </c:ser>
        <c:axId val="85512576"/>
        <c:axId val="85514112"/>
      </c:barChart>
      <c:catAx>
        <c:axId val="855125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zh-CN"/>
          </a:p>
        </c:txPr>
        <c:crossAx val="85514112"/>
        <c:crosses val="autoZero"/>
        <c:auto val="1"/>
        <c:lblAlgn val="ctr"/>
        <c:lblOffset val="100"/>
      </c:catAx>
      <c:valAx>
        <c:axId val="85514112"/>
        <c:scaling>
          <c:orientation val="minMax"/>
        </c:scaling>
        <c:axPos val="l"/>
        <c:majorGridlines/>
        <c:numFmt formatCode="0%" sourceLinked="0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zh-CN"/>
          </a:p>
        </c:txPr>
        <c:crossAx val="85512576"/>
        <c:crosses val="autoZero"/>
        <c:crossBetween val="between"/>
      </c:valAx>
    </c:plotArea>
    <c:legend>
      <c:legendPos val="b"/>
      <c:layout/>
      <c:txPr>
        <a:bodyPr rot="0" vert="horz"/>
        <a:lstStyle/>
        <a:p>
          <a:pPr>
            <a:defRPr/>
          </a:pPr>
          <a:endParaRPr lang="zh-CN"/>
        </a:p>
      </c:txPr>
    </c:legend>
    <c:plotVisOnly val="1"/>
    <c:dispBlanksAs val="gap"/>
  </c:chart>
  <c:txPr>
    <a:bodyPr/>
    <a:lstStyle/>
    <a:p>
      <a:pPr>
        <a:defRPr sz="1800"/>
      </a:pPr>
      <a:endParaRPr lang="zh-CN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>
        <c:manualLayout>
          <c:layoutTarget val="inner"/>
          <c:xMode val="edge"/>
          <c:yMode val="edge"/>
          <c:x val="5.2686253650960864E-2"/>
          <c:y val="0.10280021708952999"/>
          <c:w val="0.89493701985881902"/>
          <c:h val="0.7837312550843426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</c:spPr>
          <c:dPt>
            <c:idx val="1"/>
            <c:spPr>
              <a:solidFill>
                <a:schemeClr val="accent2"/>
              </a:solidFill>
            </c:spPr>
          </c:dPt>
          <c:dPt>
            <c:idx val="2"/>
            <c:spPr>
              <a:solidFill>
                <a:schemeClr val="accent3"/>
              </a:solidFill>
            </c:spPr>
          </c:dPt>
          <c:dPt>
            <c:idx val="3"/>
            <c:spPr>
              <a:solidFill>
                <a:schemeClr val="accent4"/>
              </a:solidFill>
            </c:spPr>
          </c:dPt>
          <c:dPt>
            <c:idx val="4"/>
            <c:spPr>
              <a:solidFill>
                <a:schemeClr val="accent6"/>
              </a:solidFill>
            </c:spPr>
          </c:dPt>
          <c:dLbls>
            <c:dLbl>
              <c:idx val="0"/>
              <c:layout>
                <c:manualLayout>
                  <c:x val="0"/>
                  <c:y val="0.43055555555555558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0.22222222222222221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0.4351851851851862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5555555555555558E-3"/>
                  <c:y val="0.20370370370370369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067521497411599E-3"/>
                  <c:y val="0.30469766207237231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aseline="0"/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Sheet1!$D$4:$H$4</c:f>
              <c:strCache>
                <c:ptCount val="5"/>
                <c:pt idx="0">
                  <c:v>基本需求  </c:v>
                </c:pt>
                <c:pt idx="1">
                  <c:v>支持辅导  </c:v>
                </c:pt>
                <c:pt idx="2">
                  <c:v>情感关爱  </c:v>
                </c:pt>
                <c:pt idx="3">
                  <c:v>共同成长  </c:v>
                </c:pt>
                <c:pt idx="4">
                  <c:v>伙伴关系  </c:v>
                </c:pt>
              </c:strCache>
            </c:strRef>
          </c:cat>
          <c:val>
            <c:numRef>
              <c:f>Sheet1!$D$5:$H$5</c:f>
              <c:numCache>
                <c:formatCode>General</c:formatCode>
                <c:ptCount val="5"/>
                <c:pt idx="0">
                  <c:v>76.599999999999994</c:v>
                </c:pt>
                <c:pt idx="1">
                  <c:v>69.400000000000006</c:v>
                </c:pt>
                <c:pt idx="2">
                  <c:v>78.599999999999994</c:v>
                </c:pt>
                <c:pt idx="3">
                  <c:v>68.2</c:v>
                </c:pt>
                <c:pt idx="4">
                  <c:v>72.400000000000006</c:v>
                </c:pt>
              </c:numCache>
            </c:numRef>
          </c:val>
        </c:ser>
        <c:dLbls>
          <c:showVal val="1"/>
        </c:dLbls>
        <c:gapWidth val="75"/>
        <c:axId val="85948288"/>
        <c:axId val="85949824"/>
      </c:barChart>
      <c:lineChart>
        <c:grouping val="standard"/>
        <c:ser>
          <c:idx val="1"/>
          <c:order val="1"/>
          <c:spPr>
            <a:ln w="38100"/>
          </c:spPr>
          <c:marker>
            <c:symbol val="none"/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en-US" sz="2000" baseline="0"/>
                      <a:t> 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altLang="en-US" sz="2000" baseline="0"/>
                      <a:t> 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altLang="en-US" sz="2000" baseline="0"/>
                      <a:t> 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altLang="en-US" sz="2000" baseline="0"/>
                      <a:t> 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6.7173866780165965E-3"/>
                </c:manualLayout>
              </c:layout>
              <c:tx>
                <c:rich>
                  <a:bodyPr/>
                  <a:lstStyle/>
                  <a:p>
                    <a:r>
                      <a:rPr lang="zh-CN" altLang="en-US" sz="2000" baseline="0"/>
                      <a:t>均值</a:t>
                    </a:r>
                  </a:p>
                  <a:p>
                    <a:r>
                      <a:rPr lang="en-US" altLang="zh-CN" sz="2000" baseline="0"/>
                      <a:t>73.0 </a:t>
                    </a:r>
                  </a:p>
                </c:rich>
              </c:tx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aseline="0"/>
                </a:pPr>
                <a:endParaRPr lang="zh-CN"/>
              </a:p>
            </c:txPr>
            <c:dLblPos val="r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Sheet1!$D$6:$H$6</c:f>
              <c:numCache>
                <c:formatCode>0.0_ </c:formatCode>
                <c:ptCount val="5"/>
                <c:pt idx="0">
                  <c:v>73</c:v>
                </c:pt>
                <c:pt idx="1">
                  <c:v>73</c:v>
                </c:pt>
                <c:pt idx="2">
                  <c:v>73</c:v>
                </c:pt>
                <c:pt idx="3">
                  <c:v>73</c:v>
                </c:pt>
                <c:pt idx="4">
                  <c:v>73</c:v>
                </c:pt>
              </c:numCache>
            </c:numRef>
          </c:val>
        </c:ser>
        <c:marker val="1"/>
        <c:axId val="85948288"/>
        <c:axId val="85949824"/>
      </c:lineChart>
      <c:catAx>
        <c:axId val="8594828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800" baseline="0">
                <a:ea typeface="微软雅黑" pitchFamily="34" charset="-122"/>
              </a:defRPr>
            </a:pPr>
            <a:endParaRPr lang="zh-CN"/>
          </a:p>
        </c:txPr>
        <c:crossAx val="85949824"/>
        <c:crosses val="autoZero"/>
        <c:auto val="1"/>
        <c:lblAlgn val="ctr"/>
        <c:lblOffset val="100"/>
      </c:catAx>
      <c:valAx>
        <c:axId val="85949824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1800" baseline="0"/>
            </a:pPr>
            <a:endParaRPr lang="zh-CN"/>
          </a:p>
        </c:txPr>
        <c:crossAx val="85948288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pPr>
            <a:r>
              <a:rPr lang="zh-CN" sz="2400" b="1" baseline="0" dirty="0">
                <a:latin typeface="微软雅黑" pitchFamily="34" charset="-122"/>
                <a:ea typeface="微软雅黑" pitchFamily="34" charset="-122"/>
              </a:rPr>
              <a:t>驱动因素所占比例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stacked"/>
        <c:ser>
          <c:idx val="0"/>
          <c:order val="0"/>
          <c:tx>
            <c:strRef>
              <c:f>因子均值!$T$1132</c:f>
              <c:strCache>
                <c:ptCount val="1"/>
                <c:pt idx="0">
                  <c:v>低敬业度者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因子均值!$U$1131:$Y$1131</c:f>
              <c:strCache>
                <c:ptCount val="5"/>
                <c:pt idx="0">
                  <c:v>基本需求</c:v>
                </c:pt>
                <c:pt idx="1">
                  <c:v>支持辅导</c:v>
                </c:pt>
                <c:pt idx="2">
                  <c:v>情感关爱</c:v>
                </c:pt>
                <c:pt idx="3">
                  <c:v>共同成长</c:v>
                </c:pt>
                <c:pt idx="4">
                  <c:v>伙伴关系</c:v>
                </c:pt>
              </c:strCache>
            </c:strRef>
          </c:cat>
          <c:val>
            <c:numRef>
              <c:f>因子均值!$U$1132:$Y$1132</c:f>
              <c:numCache>
                <c:formatCode>0.0%</c:formatCode>
                <c:ptCount val="5"/>
                <c:pt idx="0">
                  <c:v>6.5894924309884334E-2</c:v>
                </c:pt>
                <c:pt idx="1">
                  <c:v>0.10463045414069502</c:v>
                </c:pt>
                <c:pt idx="2">
                  <c:v>4.3410507569011714E-2</c:v>
                </c:pt>
                <c:pt idx="3">
                  <c:v>0.10819234194122997</c:v>
                </c:pt>
                <c:pt idx="4">
                  <c:v>8.0810329474621648E-2</c:v>
                </c:pt>
              </c:numCache>
            </c:numRef>
          </c:val>
        </c:ser>
        <c:ser>
          <c:idx val="1"/>
          <c:order val="1"/>
          <c:tx>
            <c:strRef>
              <c:f>因子均值!$T$1133</c:f>
              <c:strCache>
                <c:ptCount val="1"/>
                <c:pt idx="0">
                  <c:v>较低敬业度者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因子均值!$U$1131:$Y$1131</c:f>
              <c:strCache>
                <c:ptCount val="5"/>
                <c:pt idx="0">
                  <c:v>基本需求</c:v>
                </c:pt>
                <c:pt idx="1">
                  <c:v>支持辅导</c:v>
                </c:pt>
                <c:pt idx="2">
                  <c:v>情感关爱</c:v>
                </c:pt>
                <c:pt idx="3">
                  <c:v>共同成长</c:v>
                </c:pt>
                <c:pt idx="4">
                  <c:v>伙伴关系</c:v>
                </c:pt>
              </c:strCache>
            </c:strRef>
          </c:cat>
          <c:val>
            <c:numRef>
              <c:f>因子均值!$U$1133:$Y$1133</c:f>
              <c:numCache>
                <c:formatCode>0.0%</c:formatCode>
                <c:ptCount val="5"/>
                <c:pt idx="0">
                  <c:v>6.7675868210151396E-2</c:v>
                </c:pt>
                <c:pt idx="1">
                  <c:v>9.3722172751558766E-2</c:v>
                </c:pt>
                <c:pt idx="2">
                  <c:v>5.7435440783615302E-2</c:v>
                </c:pt>
                <c:pt idx="3">
                  <c:v>0.11843276936776501</c:v>
                </c:pt>
                <c:pt idx="4">
                  <c:v>9.5503116651825495E-2</c:v>
                </c:pt>
              </c:numCache>
            </c:numRef>
          </c:val>
        </c:ser>
        <c:ser>
          <c:idx val="2"/>
          <c:order val="2"/>
          <c:tx>
            <c:strRef>
              <c:f>因子均值!$T$1134</c:f>
              <c:strCache>
                <c:ptCount val="1"/>
                <c:pt idx="0">
                  <c:v>一般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因子均值!$U$1131:$Y$1131</c:f>
              <c:strCache>
                <c:ptCount val="5"/>
                <c:pt idx="0">
                  <c:v>基本需求</c:v>
                </c:pt>
                <c:pt idx="1">
                  <c:v>支持辅导</c:v>
                </c:pt>
                <c:pt idx="2">
                  <c:v>情感关爱</c:v>
                </c:pt>
                <c:pt idx="3">
                  <c:v>共同成长</c:v>
                </c:pt>
                <c:pt idx="4">
                  <c:v>伙伴关系</c:v>
                </c:pt>
              </c:strCache>
            </c:strRef>
          </c:cat>
          <c:val>
            <c:numRef>
              <c:f>因子均值!$U$1134:$Y$1134</c:f>
              <c:numCache>
                <c:formatCode>0.0%</c:formatCode>
                <c:ptCount val="5"/>
                <c:pt idx="0">
                  <c:v>0.19100623330365088</c:v>
                </c:pt>
                <c:pt idx="1">
                  <c:v>0.26357969723953822</c:v>
                </c:pt>
                <c:pt idx="2">
                  <c:v>0.19968833481745396</c:v>
                </c:pt>
                <c:pt idx="3">
                  <c:v>0.26424755120213583</c:v>
                </c:pt>
                <c:pt idx="4">
                  <c:v>0.24154051647373101</c:v>
                </c:pt>
              </c:numCache>
            </c:numRef>
          </c:val>
        </c:ser>
        <c:ser>
          <c:idx val="3"/>
          <c:order val="3"/>
          <c:tx>
            <c:strRef>
              <c:f>因子均值!$T$1135</c:f>
              <c:strCache>
                <c:ptCount val="1"/>
                <c:pt idx="0">
                  <c:v>较高敬业度者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因子均值!$U$1131:$Y$1131</c:f>
              <c:strCache>
                <c:ptCount val="5"/>
                <c:pt idx="0">
                  <c:v>基本需求</c:v>
                </c:pt>
                <c:pt idx="1">
                  <c:v>支持辅导</c:v>
                </c:pt>
                <c:pt idx="2">
                  <c:v>情感关爱</c:v>
                </c:pt>
                <c:pt idx="3">
                  <c:v>共同成长</c:v>
                </c:pt>
                <c:pt idx="4">
                  <c:v>伙伴关系</c:v>
                </c:pt>
              </c:strCache>
            </c:strRef>
          </c:cat>
          <c:val>
            <c:numRef>
              <c:f>因子均值!$U$1135:$Y$1135</c:f>
              <c:numCache>
                <c:formatCode>0.0%</c:formatCode>
                <c:ptCount val="5"/>
                <c:pt idx="0">
                  <c:v>0.32123775601068599</c:v>
                </c:pt>
                <c:pt idx="1">
                  <c:v>0.30565449688334928</c:v>
                </c:pt>
                <c:pt idx="2">
                  <c:v>0.32613535173642</c:v>
                </c:pt>
                <c:pt idx="3">
                  <c:v>0.27649154051647379</c:v>
                </c:pt>
                <c:pt idx="4">
                  <c:v>0.28650934995547717</c:v>
                </c:pt>
              </c:numCache>
            </c:numRef>
          </c:val>
        </c:ser>
        <c:ser>
          <c:idx val="4"/>
          <c:order val="4"/>
          <c:tx>
            <c:strRef>
              <c:f>因子均值!$T$1136</c:f>
              <c:strCache>
                <c:ptCount val="1"/>
                <c:pt idx="0">
                  <c:v>高敬业度者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因子均值!$U$1131:$Y$1131</c:f>
              <c:strCache>
                <c:ptCount val="5"/>
                <c:pt idx="0">
                  <c:v>基本需求</c:v>
                </c:pt>
                <c:pt idx="1">
                  <c:v>支持辅导</c:v>
                </c:pt>
                <c:pt idx="2">
                  <c:v>情感关爱</c:v>
                </c:pt>
                <c:pt idx="3">
                  <c:v>共同成长</c:v>
                </c:pt>
                <c:pt idx="4">
                  <c:v>伙伴关系</c:v>
                </c:pt>
              </c:strCache>
            </c:strRef>
          </c:cat>
          <c:val>
            <c:numRef>
              <c:f>因子均值!$U$1136:$Y$1136</c:f>
              <c:numCache>
                <c:formatCode>0.0%</c:formatCode>
                <c:ptCount val="5"/>
                <c:pt idx="0">
                  <c:v>0.35418521816562798</c:v>
                </c:pt>
                <c:pt idx="1">
                  <c:v>0.23241317898486241</c:v>
                </c:pt>
                <c:pt idx="2">
                  <c:v>0.37333036509350204</c:v>
                </c:pt>
                <c:pt idx="3">
                  <c:v>0.23263579697239561</c:v>
                </c:pt>
                <c:pt idx="4">
                  <c:v>0.29563668744434735</c:v>
                </c:pt>
              </c:numCache>
            </c:numRef>
          </c:val>
        </c:ser>
        <c:overlap val="100"/>
        <c:axId val="85856640"/>
        <c:axId val="85858176"/>
      </c:barChart>
      <c:catAx>
        <c:axId val="858566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微软雅黑" pitchFamily="34" charset="-122"/>
                <a:cs typeface="+mn-cs"/>
              </a:defRPr>
            </a:pPr>
            <a:endParaRPr lang="zh-CN"/>
          </a:p>
        </c:txPr>
        <c:crossAx val="85858176"/>
        <c:crosses val="autoZero"/>
        <c:auto val="1"/>
        <c:lblAlgn val="ctr"/>
        <c:lblOffset val="100"/>
      </c:catAx>
      <c:valAx>
        <c:axId val="85858176"/>
        <c:scaling>
          <c:orientation val="minMax"/>
          <c:max val="1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5856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188315319946956E-2"/>
          <c:y val="0.84829474172885722"/>
          <c:w val="0.97981168468005364"/>
          <c:h val="0.1376674815454827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微软雅黑" pitchFamily="34" charset="-122"/>
              <a:cs typeface="+mn-cs"/>
            </a:defRPr>
          </a:pPr>
          <a:endParaRPr lang="zh-CN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400"/>
      </a:pPr>
      <a:endParaRPr lang="zh-CN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0.10872457170843249"/>
          <c:y val="0.12643488392751454"/>
          <c:w val="0.86721811920060854"/>
          <c:h val="0.61003118792970468"/>
        </c:manualLayout>
      </c:layout>
      <c:lineChart>
        <c:grouping val="standard"/>
        <c:ser>
          <c:idx val="0"/>
          <c:order val="0"/>
          <c:tx>
            <c:strRef>
              <c:f>学历差异性!$M$3</c:f>
              <c:strCache>
                <c:ptCount val="1"/>
                <c:pt idx="0">
                  <c:v>整体敬业度</c:v>
                </c:pt>
              </c:strCache>
            </c:strRef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numFmt formatCode="#,##0.00_);[Red]\(#,##0.0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2540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</c:trendline>
          <c:cat>
            <c:strRef>
              <c:f>学历差异性!$L$4:$L$8</c:f>
              <c:strCache>
                <c:ptCount val="5"/>
                <c:pt idx="0">
                  <c:v>初中</c:v>
                </c:pt>
                <c:pt idx="1">
                  <c:v>高中\职高中技</c:v>
                </c:pt>
                <c:pt idx="2">
                  <c:v>大专</c:v>
                </c:pt>
                <c:pt idx="3">
                  <c:v>本科</c:v>
                </c:pt>
                <c:pt idx="4">
                  <c:v>研究生</c:v>
                </c:pt>
              </c:strCache>
            </c:strRef>
          </c:cat>
          <c:val>
            <c:numRef>
              <c:f>学历差异性!$M$4:$M$8</c:f>
              <c:numCache>
                <c:formatCode>####.0000</c:formatCode>
                <c:ptCount val="5"/>
                <c:pt idx="0">
                  <c:v>3.591071428571428</c:v>
                </c:pt>
                <c:pt idx="1">
                  <c:v>3.3419098143236052</c:v>
                </c:pt>
                <c:pt idx="2">
                  <c:v>3.6039024390243877</c:v>
                </c:pt>
                <c:pt idx="3">
                  <c:v>3.9057251908396977</c:v>
                </c:pt>
                <c:pt idx="4">
                  <c:v>4.1674603174603133</c:v>
                </c:pt>
              </c:numCache>
            </c:numRef>
          </c:val>
        </c:ser>
        <c:marker val="1"/>
        <c:axId val="84234240"/>
        <c:axId val="84235776"/>
      </c:lineChart>
      <c:catAx>
        <c:axId val="842342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pPr>
            <a:endParaRPr lang="zh-CN"/>
          </a:p>
        </c:txPr>
        <c:crossAx val="84235776"/>
        <c:crosses val="autoZero"/>
        <c:auto val="1"/>
        <c:lblAlgn val="ctr"/>
        <c:lblOffset val="100"/>
      </c:catAx>
      <c:valAx>
        <c:axId val="84235776"/>
        <c:scaling>
          <c:orientation val="minMax"/>
          <c:min val="3.25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#.0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4234240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lineChart>
        <c:grouping val="standard"/>
        <c:ser>
          <c:idx val="0"/>
          <c:order val="0"/>
          <c:tx>
            <c:strRef>
              <c:f>入司时间差异性!$K$3</c:f>
              <c:strCache>
                <c:ptCount val="1"/>
                <c:pt idx="0">
                  <c:v>整体敬业度</c:v>
                </c:pt>
              </c:strCache>
            </c:strRef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numFmt formatCode="#,##0.00_);[Red]\(#,##0.0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入司时间差异性!$J$4:$J$8</c:f>
              <c:strCache>
                <c:ptCount val="5"/>
                <c:pt idx="0">
                  <c:v>1年以下</c:v>
                </c:pt>
                <c:pt idx="1">
                  <c:v>1-3年</c:v>
                </c:pt>
                <c:pt idx="2">
                  <c:v>4-6年</c:v>
                </c:pt>
                <c:pt idx="3">
                  <c:v>7-10年</c:v>
                </c:pt>
                <c:pt idx="4">
                  <c:v>10年以上</c:v>
                </c:pt>
              </c:strCache>
            </c:strRef>
          </c:cat>
          <c:val>
            <c:numRef>
              <c:f>入司时间差异性!$K$4:$K$8</c:f>
              <c:numCache>
                <c:formatCode>####.0000</c:formatCode>
                <c:ptCount val="5"/>
                <c:pt idx="0">
                  <c:v>3.8112745098039196</c:v>
                </c:pt>
                <c:pt idx="1">
                  <c:v>3.6923890063424989</c:v>
                </c:pt>
                <c:pt idx="2">
                  <c:v>3.6539748953974902</c:v>
                </c:pt>
                <c:pt idx="3">
                  <c:v>3.5065217391304375</c:v>
                </c:pt>
                <c:pt idx="4">
                  <c:v>3.5683999999999991</c:v>
                </c:pt>
              </c:numCache>
            </c:numRef>
          </c:val>
        </c:ser>
        <c:marker val="1"/>
        <c:axId val="84363520"/>
        <c:axId val="84385792"/>
      </c:lineChart>
      <c:catAx>
        <c:axId val="843635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4385792"/>
        <c:crosses val="autoZero"/>
        <c:auto val="1"/>
        <c:lblAlgn val="ctr"/>
        <c:lblOffset val="100"/>
      </c:catAx>
      <c:valAx>
        <c:axId val="84385792"/>
        <c:scaling>
          <c:orientation val="minMax"/>
          <c:min val="3.4499999999999997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#.0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4363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24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规模</a:t>
            </a:r>
            <a:endParaRPr lang="zh-CN" altLang="en-US" sz="24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c:rich>
      </c:tx>
      <c:layout>
        <c:manualLayout>
          <c:xMode val="edge"/>
          <c:yMode val="edge"/>
          <c:x val="0.4019002008342355"/>
          <c:y val="9.5044962768989869E-2"/>
        </c:manualLayout>
      </c:layout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340618891851779"/>
          <c:y val="0.27262364665354333"/>
          <c:w val="0.58536479288549759"/>
          <c:h val="0.72610687335958446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基本情况!$B$101:$B$107</c:f>
              <c:strCache>
                <c:ptCount val="7"/>
                <c:pt idx="0">
                  <c:v>3000人以上</c:v>
                </c:pt>
                <c:pt idx="1">
                  <c:v>2000－2999人 </c:v>
                </c:pt>
                <c:pt idx="2">
                  <c:v>1000－1999人</c:v>
                </c:pt>
                <c:pt idx="3">
                  <c:v>500－999人 </c:v>
                </c:pt>
                <c:pt idx="4">
                  <c:v>200－499人</c:v>
                </c:pt>
                <c:pt idx="5">
                  <c:v>100－199人</c:v>
                </c:pt>
                <c:pt idx="6">
                  <c:v>100人以下</c:v>
                </c:pt>
              </c:strCache>
            </c:strRef>
          </c:cat>
          <c:val>
            <c:numRef>
              <c:f>基本情况!$C$101:$C$107</c:f>
              <c:numCache>
                <c:formatCode>0.0%</c:formatCode>
                <c:ptCount val="7"/>
                <c:pt idx="0">
                  <c:v>0.23686553873553001</c:v>
                </c:pt>
                <c:pt idx="1">
                  <c:v>0.15048975957257402</c:v>
                </c:pt>
                <c:pt idx="2">
                  <c:v>0.14069456812110401</c:v>
                </c:pt>
                <c:pt idx="3">
                  <c:v>0.16829919857524631</c:v>
                </c:pt>
                <c:pt idx="4">
                  <c:v>0.22974176313446193</c:v>
                </c:pt>
                <c:pt idx="5">
                  <c:v>3.2056990204808497E-2</c:v>
                </c:pt>
                <c:pt idx="6">
                  <c:v>4.1852181656277812E-2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微软雅黑" pitchFamily="34" charset="-122"/>
              <a:cs typeface="+mn-cs"/>
            </a:defRPr>
          </a:pPr>
          <a:endParaRPr lang="zh-CN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lineChart>
        <c:grouping val="standard"/>
        <c:ser>
          <c:idx val="0"/>
          <c:order val="0"/>
          <c:tx>
            <c:strRef>
              <c:f>全收入!$K$3</c:f>
              <c:strCache>
                <c:ptCount val="1"/>
                <c:pt idx="0">
                  <c:v>整体敬业度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numFmt formatCode="#,##0.00_);[Red]\(#,##0.0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3810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</c:trendline>
          <c:cat>
            <c:strRef>
              <c:f>全收入!$J$4:$J$11</c:f>
              <c:strCache>
                <c:ptCount val="8"/>
                <c:pt idx="0">
                  <c:v>1320元以下</c:v>
                </c:pt>
                <c:pt idx="1">
                  <c:v>1320-1500</c:v>
                </c:pt>
                <c:pt idx="2">
                  <c:v>1501-2000</c:v>
                </c:pt>
                <c:pt idx="3">
                  <c:v>2001-2500</c:v>
                </c:pt>
                <c:pt idx="4">
                  <c:v>2501-3500</c:v>
                </c:pt>
                <c:pt idx="5">
                  <c:v>3501-5000</c:v>
                </c:pt>
                <c:pt idx="6">
                  <c:v>5001-8000</c:v>
                </c:pt>
                <c:pt idx="7">
                  <c:v>8000元以上</c:v>
                </c:pt>
              </c:strCache>
            </c:strRef>
          </c:cat>
          <c:val>
            <c:numRef>
              <c:f>全收入!$K$4:$K$11</c:f>
              <c:numCache>
                <c:formatCode>####.0000</c:formatCode>
                <c:ptCount val="8"/>
                <c:pt idx="0">
                  <c:v>3.0285714285714302</c:v>
                </c:pt>
                <c:pt idx="1">
                  <c:v>3.5805555555555579</c:v>
                </c:pt>
                <c:pt idx="2">
                  <c:v>3.2804347826087001</c:v>
                </c:pt>
                <c:pt idx="3">
                  <c:v>3.2705128205128209</c:v>
                </c:pt>
                <c:pt idx="4">
                  <c:v>3.6142335766423375</c:v>
                </c:pt>
                <c:pt idx="5">
                  <c:v>3.8457528957528937</c:v>
                </c:pt>
                <c:pt idx="6">
                  <c:v>3.9192982456140375</c:v>
                </c:pt>
                <c:pt idx="7">
                  <c:v>4.0725352112676045</c:v>
                </c:pt>
              </c:numCache>
            </c:numRef>
          </c:val>
        </c:ser>
        <c:upDownBars>
          <c:gapWidth val="150"/>
          <c:upBars>
            <c:spPr>
              <a:solidFill>
                <a:schemeClr val="lt1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marker val="1"/>
        <c:axId val="82400384"/>
        <c:axId val="82401920"/>
      </c:lineChart>
      <c:catAx>
        <c:axId val="824003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2401920"/>
        <c:crosses val="autoZero"/>
        <c:auto val="1"/>
        <c:lblAlgn val="ctr"/>
        <c:lblOffset val="100"/>
      </c:catAx>
      <c:valAx>
        <c:axId val="82401920"/>
        <c:scaling>
          <c:orientation val="minMax"/>
          <c:min val="3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#.0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2400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工作岗位!$L$3</c:f>
              <c:strCache>
                <c:ptCount val="1"/>
                <c:pt idx="0">
                  <c:v>整体敬业度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numFmt formatCode="#,##0.00_);[Red]\(#,##0.0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工作岗位!$K$4:$K$9</c:f>
              <c:strCache>
                <c:ptCount val="6"/>
                <c:pt idx="0">
                  <c:v>采购销售</c:v>
                </c:pt>
                <c:pt idx="1">
                  <c:v>人事后勤</c:v>
                </c:pt>
                <c:pt idx="2">
                  <c:v>技术研发</c:v>
                </c:pt>
                <c:pt idx="3">
                  <c:v>客户服务</c:v>
                </c:pt>
                <c:pt idx="4">
                  <c:v>其他</c:v>
                </c:pt>
                <c:pt idx="5">
                  <c:v>基层管理</c:v>
                </c:pt>
              </c:strCache>
            </c:strRef>
          </c:cat>
          <c:val>
            <c:numRef>
              <c:f>工作岗位!$L$4:$L$9</c:f>
              <c:numCache>
                <c:formatCode>####.0000</c:formatCode>
                <c:ptCount val="6"/>
                <c:pt idx="0">
                  <c:v>3.9847826086956539</c:v>
                </c:pt>
                <c:pt idx="1">
                  <c:v>3.9366666666666656</c:v>
                </c:pt>
                <c:pt idx="2">
                  <c:v>3.9064327485380139</c:v>
                </c:pt>
                <c:pt idx="3">
                  <c:v>3.8413043478260884</c:v>
                </c:pt>
                <c:pt idx="4">
                  <c:v>3.6465277777777811</c:v>
                </c:pt>
                <c:pt idx="5">
                  <c:v>3.6157608695652175</c:v>
                </c:pt>
              </c:numCache>
            </c:numRef>
          </c:val>
        </c:ser>
        <c:axId val="85526784"/>
        <c:axId val="85544960"/>
      </c:barChart>
      <c:catAx>
        <c:axId val="855267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5544960"/>
        <c:crosses val="autoZero"/>
        <c:auto val="1"/>
        <c:lblAlgn val="ctr"/>
        <c:lblOffset val="100"/>
      </c:catAx>
      <c:valAx>
        <c:axId val="85544960"/>
        <c:scaling>
          <c:orientation val="minMax"/>
          <c:max val="4"/>
          <c:min val="3.5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#.0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552678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sz="1400"/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+mn-ea"/>
                <a:cs typeface="+mn-cs"/>
              </a:defRPr>
            </a:pPr>
            <a:r>
              <a:rPr lang="zh-CN" altLang="en-US" sz="2400" b="1" i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行业</a:t>
            </a:r>
          </a:p>
        </c:rich>
      </c:tx>
      <c:layout>
        <c:manualLayout>
          <c:xMode val="edge"/>
          <c:yMode val="edge"/>
          <c:x val="0.38333333333333336"/>
          <c:y val="2.0964123388389443E-2"/>
        </c:manualLayout>
      </c:layout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基本情况!$B$118:$B$121</c:f>
              <c:strCache>
                <c:ptCount val="4"/>
                <c:pt idx="0">
                  <c:v>汽车制造及零部件产业</c:v>
                </c:pt>
                <c:pt idx="1">
                  <c:v>智能电网与电力自动化产业</c:v>
                </c:pt>
                <c:pt idx="2">
                  <c:v>电子信息产业</c:v>
                </c:pt>
                <c:pt idx="3">
                  <c:v>制造业（电动工具研发与制造）</c:v>
                </c:pt>
              </c:strCache>
            </c:strRef>
          </c:cat>
          <c:val>
            <c:numRef>
              <c:f>基本情况!$C$118:$C$121</c:f>
              <c:numCache>
                <c:formatCode>0.0%</c:formatCode>
                <c:ptCount val="4"/>
                <c:pt idx="0">
                  <c:v>0.53072128227961091</c:v>
                </c:pt>
                <c:pt idx="1">
                  <c:v>0.15672306322350787</c:v>
                </c:pt>
                <c:pt idx="2">
                  <c:v>0.24487978628673199</c:v>
                </c:pt>
                <c:pt idx="3">
                  <c:v>6.7675868210151396E-2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722222222221955"/>
          <c:y val="0.22137558608409638"/>
          <c:w val="0.38611111111111118"/>
          <c:h val="0.5985338302839264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微软雅黑" pitchFamily="34" charset="-122"/>
              <a:cs typeface="+mn-cs"/>
            </a:defRPr>
          </a:pPr>
          <a:endParaRPr lang="zh-CN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zh-CN" altLang="en-US" sz="2400" b="1" i="0" u="none" strike="noStrike" kern="1200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pPr>
            <a:r>
              <a:rPr lang="zh-CN" altLang="en-US" sz="2400" b="1" i="0" u="none" strike="noStrike" kern="1200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工作岗位</a:t>
            </a:r>
          </a:p>
        </c:rich>
      </c:tx>
      <c:layout>
        <c:manualLayout>
          <c:xMode val="edge"/>
          <c:yMode val="edge"/>
          <c:x val="0.32867343268455707"/>
          <c:y val="7.4770453181406932E-2"/>
        </c:manualLayout>
      </c:layout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基本情况!$B$55:$B$61</c:f>
              <c:strCache>
                <c:ptCount val="7"/>
                <c:pt idx="0">
                  <c:v>生产一线        </c:v>
                </c:pt>
                <c:pt idx="1">
                  <c:v>技术/研发       </c:v>
                </c:pt>
                <c:pt idx="2">
                  <c:v>采购/销售       </c:v>
                </c:pt>
                <c:pt idx="3">
                  <c:v>客户服务</c:v>
                </c:pt>
                <c:pt idx="4">
                  <c:v>人事/财务/行政/后勤        </c:v>
                </c:pt>
                <c:pt idx="5">
                  <c:v>基层管理       </c:v>
                </c:pt>
                <c:pt idx="6">
                  <c:v>其他</c:v>
                </c:pt>
              </c:strCache>
            </c:strRef>
          </c:cat>
          <c:val>
            <c:numRef>
              <c:f>基本情况!$C$55:$C$61</c:f>
              <c:numCache>
                <c:formatCode>0.0%</c:formatCode>
                <c:ptCount val="7"/>
                <c:pt idx="0">
                  <c:v>0.42600000000000032</c:v>
                </c:pt>
                <c:pt idx="1">
                  <c:v>0.15200000000000041</c:v>
                </c:pt>
                <c:pt idx="2">
                  <c:v>6.1000000000000013E-2</c:v>
                </c:pt>
                <c:pt idx="3">
                  <c:v>4.1000000000000002E-2</c:v>
                </c:pt>
                <c:pt idx="4">
                  <c:v>0.17400000000000004</c:v>
                </c:pt>
                <c:pt idx="5">
                  <c:v>8.2000000000000003E-2</c:v>
                </c:pt>
                <c:pt idx="6">
                  <c:v>6.4000000000000112E-2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738207720327924"/>
          <c:y val="0.21941739190495943"/>
          <c:w val="0.26337878280136218"/>
          <c:h val="0.7375511552009946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cs typeface="+mn-cs"/>
            </a:defRPr>
          </a:pPr>
          <a:endParaRPr lang="zh-CN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24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性别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711835439174758E-2"/>
          <c:y val="0.16779376835321327"/>
          <c:w val="0.8698321430751389"/>
          <c:h val="0.67571549595904679"/>
        </c:manualLayout>
      </c:layout>
      <c:pie3DChart>
        <c:varyColors val="1"/>
        <c:ser>
          <c:idx val="0"/>
          <c:order val="0"/>
          <c:tx>
            <c:strRef>
              <c:f>基本情况!$C$2</c:f>
              <c:strCache>
                <c:ptCount val="1"/>
                <c:pt idx="0">
                  <c:v>百分比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5001086577305187"/>
                  <c:y val="4.156459609215514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6593950172501485"/>
                  <c:y val="-9.011081948089823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基本情况!$B$3:$B$4</c:f>
              <c:strCache>
                <c:ptCount val="2"/>
                <c:pt idx="0">
                  <c:v>男</c:v>
                </c:pt>
                <c:pt idx="1">
                  <c:v>女</c:v>
                </c:pt>
              </c:strCache>
            </c:strRef>
          </c:cat>
          <c:val>
            <c:numRef>
              <c:f>基本情况!$C$3:$C$4</c:f>
              <c:numCache>
                <c:formatCode>0.0%</c:formatCode>
                <c:ptCount val="2"/>
                <c:pt idx="0">
                  <c:v>0.45100000000000001</c:v>
                </c:pt>
                <c:pt idx="1">
                  <c:v>0.54900000000000004</c:v>
                </c:pt>
              </c:numCache>
            </c:numRef>
          </c:val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725873208156674"/>
          <c:y val="0.84823921894508336"/>
          <c:w val="0.54472006139569684"/>
          <c:h val="8.6535797608632267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微软雅黑" pitchFamily="34" charset="-122"/>
              <a:cs typeface="+mn-cs"/>
            </a:defRPr>
          </a:pPr>
          <a:endParaRPr lang="zh-CN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zh-CN" altLang="en-US" sz="2400" b="1" i="0" u="none" strike="noStrike" kern="1200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pPr>
            <a:r>
              <a:rPr lang="zh-CN" altLang="en-US" sz="2400" b="1" i="0" u="none" strike="noStrike" kern="1200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年龄</a:t>
            </a:r>
          </a:p>
        </c:rich>
      </c:tx>
      <c:layout>
        <c:manualLayout>
          <c:xMode val="edge"/>
          <c:yMode val="edge"/>
          <c:x val="0.40701892253586902"/>
          <c:y val="6.7360989598522464E-2"/>
        </c:manualLayout>
      </c:layout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基本情况!$B$18:$B$21</c:f>
              <c:strCache>
                <c:ptCount val="4"/>
                <c:pt idx="0">
                  <c:v>16-30岁</c:v>
                </c:pt>
                <c:pt idx="1">
                  <c:v>31-40岁</c:v>
                </c:pt>
                <c:pt idx="2">
                  <c:v>41-50岁     </c:v>
                </c:pt>
                <c:pt idx="3">
                  <c:v>50岁以上</c:v>
                </c:pt>
              </c:strCache>
            </c:strRef>
          </c:cat>
          <c:val>
            <c:numRef>
              <c:f>基本情况!$C$18:$C$21</c:f>
              <c:numCache>
                <c:formatCode>0.0%</c:formatCode>
                <c:ptCount val="4"/>
                <c:pt idx="0">
                  <c:v>0.45600000000000002</c:v>
                </c:pt>
                <c:pt idx="1">
                  <c:v>0.43500000000000116</c:v>
                </c:pt>
                <c:pt idx="2">
                  <c:v>9.1000000000000025E-2</c:v>
                </c:pt>
                <c:pt idx="3">
                  <c:v>1.7999999999999999E-2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272239685454521"/>
          <c:y val="0.58401331777971988"/>
          <c:w val="0.32281649082402458"/>
          <c:h val="0.3327627447255168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微软雅黑" pitchFamily="34" charset="-122"/>
              <a:cs typeface="+mn-cs"/>
            </a:defRPr>
          </a:pPr>
          <a:endParaRPr lang="zh-CN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zh-CN" altLang="en-US" sz="2400" b="1" i="0" u="none" strike="noStrike" kern="1200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pPr>
            <a:r>
              <a:rPr lang="zh-CN" altLang="en-US" sz="2400" b="1" i="0" u="none" strike="noStrike" kern="1200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rPr>
              <a:t>学历</a:t>
            </a:r>
          </a:p>
        </c:rich>
      </c:tx>
      <c:layout>
        <c:manualLayout>
          <c:xMode val="edge"/>
          <c:yMode val="edge"/>
          <c:x val="0.37289412412158157"/>
          <c:y val="4.0290682485868506E-2"/>
        </c:manualLayout>
      </c:layout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基本情况!$B$29:$B$33</c:f>
              <c:strCache>
                <c:ptCount val="5"/>
                <c:pt idx="0">
                  <c:v>初中</c:v>
                </c:pt>
                <c:pt idx="1">
                  <c:v>高中、职高、中技</c:v>
                </c:pt>
                <c:pt idx="2">
                  <c:v>大专</c:v>
                </c:pt>
                <c:pt idx="3">
                  <c:v>本科</c:v>
                </c:pt>
                <c:pt idx="4">
                  <c:v>研究生</c:v>
                </c:pt>
              </c:strCache>
            </c:strRef>
          </c:cat>
          <c:val>
            <c:numRef>
              <c:f>基本情况!$C$29:$C$33</c:f>
              <c:numCache>
                <c:formatCode>0.0%</c:formatCode>
                <c:ptCount val="5"/>
                <c:pt idx="0">
                  <c:v>7.5000000000000011E-2</c:v>
                </c:pt>
                <c:pt idx="1">
                  <c:v>0.33600000000000152</c:v>
                </c:pt>
                <c:pt idx="2">
                  <c:v>0.18300000000000041</c:v>
                </c:pt>
                <c:pt idx="3">
                  <c:v>0.35000000000000031</c:v>
                </c:pt>
                <c:pt idx="4">
                  <c:v>5.6000000000000001E-2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微软雅黑" pitchFamily="34" charset="-122"/>
              <a:cs typeface="+mn-cs"/>
            </a:defRPr>
          </a:pPr>
          <a:endParaRPr lang="zh-CN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24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本企业工作时间</a:t>
            </a:r>
            <a:endParaRPr lang="zh-CN" altLang="en-US" sz="24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939910241595424E-2"/>
          <c:y val="7.6559669692402674E-2"/>
          <c:w val="0.65075940806034294"/>
          <c:h val="0.83522079875201549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基本情况!$B$42:$B$46</c:f>
              <c:strCache>
                <c:ptCount val="5"/>
                <c:pt idx="0">
                  <c:v>1年以下 </c:v>
                </c:pt>
                <c:pt idx="1">
                  <c:v>1年—3年</c:v>
                </c:pt>
                <c:pt idx="2">
                  <c:v>4年—6年</c:v>
                </c:pt>
                <c:pt idx="3">
                  <c:v>7年—10年</c:v>
                </c:pt>
                <c:pt idx="4">
                  <c:v> 10年以上</c:v>
                </c:pt>
              </c:strCache>
            </c:strRef>
          </c:cat>
          <c:val>
            <c:numRef>
              <c:f>基本情况!$C$42:$C$46</c:f>
              <c:numCache>
                <c:formatCode>0.0%</c:formatCode>
                <c:ptCount val="5"/>
                <c:pt idx="0">
                  <c:v>9.1000000000000025E-2</c:v>
                </c:pt>
                <c:pt idx="1">
                  <c:v>0.42100000000000032</c:v>
                </c:pt>
                <c:pt idx="2">
                  <c:v>0.21300000000000024</c:v>
                </c:pt>
                <c:pt idx="3">
                  <c:v>0.16400000000000001</c:v>
                </c:pt>
                <c:pt idx="4">
                  <c:v>0.111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微软雅黑" pitchFamily="34" charset="-122"/>
              <a:cs typeface="+mn-cs"/>
            </a:defRPr>
          </a:pPr>
          <a:endParaRPr lang="zh-CN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0548458627784691"/>
          <c:y val="0.18022204019799645"/>
          <c:w val="0.62425892899391866"/>
          <c:h val="0.61413381422960078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微软雅黑" pitchFamily="34" charset="-122"/>
                    <a:cs typeface="+mn-cs"/>
                  </a:defRPr>
                </a:pPr>
                <a:endParaRPr lang="zh-CN"/>
              </a:p>
            </c:txPr>
            <c:showVal val="1"/>
            <c:showCatName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基本情况!$B$69:$B$76</c:f>
              <c:strCache>
                <c:ptCount val="8"/>
                <c:pt idx="0">
                  <c:v>1320元以下</c:v>
                </c:pt>
                <c:pt idx="1">
                  <c:v>1320-1500元</c:v>
                </c:pt>
                <c:pt idx="2">
                  <c:v>1501-2000元</c:v>
                </c:pt>
                <c:pt idx="3">
                  <c:v>2001-2500元</c:v>
                </c:pt>
                <c:pt idx="4">
                  <c:v>3001-3500元</c:v>
                </c:pt>
                <c:pt idx="5">
                  <c:v>3501-5000元</c:v>
                </c:pt>
                <c:pt idx="6">
                  <c:v>5001-8000元</c:v>
                </c:pt>
                <c:pt idx="7">
                  <c:v>8000元以上</c:v>
                </c:pt>
              </c:strCache>
            </c:strRef>
          </c:cat>
          <c:val>
            <c:numRef>
              <c:f>基本情况!$C$69:$C$76</c:f>
              <c:numCache>
                <c:formatCode>0.0%</c:formatCode>
                <c:ptCount val="8"/>
                <c:pt idx="0">
                  <c:v>6.0000000000000114E-3</c:v>
                </c:pt>
                <c:pt idx="1">
                  <c:v>4.8000000000000001E-2</c:v>
                </c:pt>
                <c:pt idx="2">
                  <c:v>8.2000000000000003E-2</c:v>
                </c:pt>
                <c:pt idx="3">
                  <c:v>0.17400000000000004</c:v>
                </c:pt>
                <c:pt idx="4">
                  <c:v>0.24400000000000024</c:v>
                </c:pt>
                <c:pt idx="5">
                  <c:v>0.23100000000000001</c:v>
                </c:pt>
                <c:pt idx="6">
                  <c:v>0.15200000000000041</c:v>
                </c:pt>
                <c:pt idx="7">
                  <c:v>6.3E-2</c:v>
                </c:pt>
              </c:numCache>
            </c:numRef>
          </c:val>
        </c:ser>
        <c:dLbls>
          <c:showVal val="1"/>
          <c:showCatName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2422E9-711A-4E8A-9431-6004B3C7593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A65E004-39A6-46C8-B085-FFEBEF132D9B}">
      <dgm:prSet phldrT="[文本]"/>
      <dgm:spPr/>
      <dgm:t>
        <a:bodyPr/>
        <a:lstStyle/>
        <a:p>
          <a:r>
            <a:rPr lang="zh-CN" altLang="en-US" b="1" dirty="0" smtClean="0">
              <a:latin typeface="微软雅黑" pitchFamily="34" charset="-122"/>
              <a:ea typeface="微软雅黑" pitchFamily="34" charset="-122"/>
            </a:rPr>
            <a:t>调查工具</a:t>
          </a:r>
          <a:endParaRPr lang="zh-CN" altLang="en-US" b="1" dirty="0">
            <a:latin typeface="微软雅黑" pitchFamily="34" charset="-122"/>
            <a:ea typeface="微软雅黑" pitchFamily="34" charset="-122"/>
          </a:endParaRPr>
        </a:p>
      </dgm:t>
    </dgm:pt>
    <dgm:pt modelId="{F65F6E5F-4F02-4085-9100-2A94CD405478}" type="parTrans" cxnId="{407B8053-4D5F-4D0A-9680-10C98E4842B5}">
      <dgm:prSet/>
      <dgm:spPr/>
      <dgm:t>
        <a:bodyPr/>
        <a:lstStyle/>
        <a:p>
          <a:endParaRPr lang="zh-CN" altLang="en-US"/>
        </a:p>
      </dgm:t>
    </dgm:pt>
    <dgm:pt modelId="{97868164-31C0-4B9D-94E4-98FBB322297A}" type="sibTrans" cxnId="{407B8053-4D5F-4D0A-9680-10C98E4842B5}">
      <dgm:prSet/>
      <dgm:spPr/>
      <dgm:t>
        <a:bodyPr/>
        <a:lstStyle/>
        <a:p>
          <a:endParaRPr lang="zh-CN" altLang="en-US"/>
        </a:p>
      </dgm:t>
    </dgm:pt>
    <dgm:pt modelId="{99C4D0CA-C335-464A-9B94-FD6C510E3EDC}">
      <dgm:prSet phldrT="[文本]" custT="1"/>
      <dgm:spPr/>
      <dgm:t>
        <a:bodyPr anchor="ctr" anchorCtr="0"/>
        <a:lstStyle/>
        <a:p>
          <a:r>
            <a:rPr lang="zh-CN" altLang="en-US" sz="2400" dirty="0" smtClean="0">
              <a:latin typeface="微软雅黑" pitchFamily="34" charset="-122"/>
              <a:ea typeface="微软雅黑" pitchFamily="34" charset="-122"/>
            </a:rPr>
            <a:t>内容：</a:t>
          </a:r>
          <a:r>
            <a:rPr lang="en-US" altLang="zh-CN" sz="2400" dirty="0" smtClean="0">
              <a:latin typeface="微软雅黑" pitchFamily="34" charset="-122"/>
              <a:ea typeface="微软雅黑" pitchFamily="34" charset="-122"/>
            </a:rPr>
            <a:t>37</a:t>
          </a:r>
          <a:r>
            <a:rPr lang="zh-CN" altLang="en-US" sz="2400" dirty="0" smtClean="0">
              <a:latin typeface="微软雅黑" pitchFamily="34" charset="-122"/>
              <a:ea typeface="微软雅黑" pitchFamily="34" charset="-122"/>
            </a:rPr>
            <a:t>道题的员工敬业度调查问卷</a:t>
          </a:r>
          <a:endParaRPr lang="zh-CN" altLang="en-US" sz="2400" dirty="0">
            <a:latin typeface="微软雅黑" pitchFamily="34" charset="-122"/>
            <a:ea typeface="微软雅黑" pitchFamily="34" charset="-122"/>
          </a:endParaRPr>
        </a:p>
      </dgm:t>
    </dgm:pt>
    <dgm:pt modelId="{E48838E8-DA9D-43D4-97A2-E08CE418C370}" type="parTrans" cxnId="{467330A5-DFE4-4A6D-8ECE-C46DE9A782B1}">
      <dgm:prSet/>
      <dgm:spPr/>
      <dgm:t>
        <a:bodyPr/>
        <a:lstStyle/>
        <a:p>
          <a:endParaRPr lang="zh-CN" altLang="en-US"/>
        </a:p>
      </dgm:t>
    </dgm:pt>
    <dgm:pt modelId="{43D6F58F-DCC2-440B-BE54-83C4A32AAA99}" type="sibTrans" cxnId="{467330A5-DFE4-4A6D-8ECE-C46DE9A782B1}">
      <dgm:prSet/>
      <dgm:spPr/>
      <dgm:t>
        <a:bodyPr/>
        <a:lstStyle/>
        <a:p>
          <a:endParaRPr lang="zh-CN" altLang="en-US"/>
        </a:p>
      </dgm:t>
    </dgm:pt>
    <dgm:pt modelId="{506DE957-B37A-49DF-8F0D-4FE846B56681}">
      <dgm:prSet phldrT="[文本]"/>
      <dgm:spPr/>
      <dgm:t>
        <a:bodyPr/>
        <a:lstStyle/>
        <a:p>
          <a:r>
            <a:rPr lang="zh-CN" altLang="en-US" b="1" dirty="0" smtClean="0">
              <a:latin typeface="微软雅黑" pitchFamily="34" charset="-122"/>
              <a:ea typeface="微软雅黑" pitchFamily="34" charset="-122"/>
            </a:rPr>
            <a:t>调查方法</a:t>
          </a:r>
          <a:endParaRPr lang="zh-CN" altLang="en-US" b="1" dirty="0">
            <a:latin typeface="微软雅黑" pitchFamily="34" charset="-122"/>
            <a:ea typeface="微软雅黑" pitchFamily="34" charset="-122"/>
          </a:endParaRPr>
        </a:p>
      </dgm:t>
    </dgm:pt>
    <dgm:pt modelId="{F3A80162-8F5D-4309-BFEB-6B03CE688F09}" type="parTrans" cxnId="{8FC00B8C-C9FA-4EE2-BA8D-B0D68AE01AAC}">
      <dgm:prSet/>
      <dgm:spPr/>
      <dgm:t>
        <a:bodyPr/>
        <a:lstStyle/>
        <a:p>
          <a:endParaRPr lang="zh-CN" altLang="en-US"/>
        </a:p>
      </dgm:t>
    </dgm:pt>
    <dgm:pt modelId="{EAB392C4-34AA-4157-A5F5-8E1C3EBC4041}" type="sibTrans" cxnId="{8FC00B8C-C9FA-4EE2-BA8D-B0D68AE01AAC}">
      <dgm:prSet/>
      <dgm:spPr/>
      <dgm:t>
        <a:bodyPr/>
        <a:lstStyle/>
        <a:p>
          <a:endParaRPr lang="zh-CN" altLang="en-US"/>
        </a:p>
      </dgm:t>
    </dgm:pt>
    <dgm:pt modelId="{4780591C-82E9-4C32-9157-4C1C412D87F7}">
      <dgm:prSet phldrT="[文本]" custT="1"/>
      <dgm:spPr/>
      <dgm:t>
        <a:bodyPr anchor="ctr"/>
        <a:lstStyle/>
        <a:p>
          <a:pPr algn="l"/>
          <a:r>
            <a:rPr lang="zh-CN" altLang="en-US" sz="2400" dirty="0" smtClean="0">
              <a:latin typeface="微软雅黑" pitchFamily="34" charset="-122"/>
              <a:ea typeface="微软雅黑" pitchFamily="34" charset="-122"/>
            </a:rPr>
            <a:t>实地问卷调查</a:t>
          </a:r>
          <a:endParaRPr lang="zh-CN" altLang="en-US" sz="2400" dirty="0">
            <a:latin typeface="微软雅黑" pitchFamily="34" charset="-122"/>
            <a:ea typeface="微软雅黑" pitchFamily="34" charset="-122"/>
          </a:endParaRPr>
        </a:p>
      </dgm:t>
    </dgm:pt>
    <dgm:pt modelId="{1AF73D5A-1315-4F09-8366-17593F18247F}" type="parTrans" cxnId="{DD6EC5F2-401D-4BB2-B1F1-024691B135DF}">
      <dgm:prSet/>
      <dgm:spPr/>
      <dgm:t>
        <a:bodyPr/>
        <a:lstStyle/>
        <a:p>
          <a:endParaRPr lang="zh-CN" altLang="en-US"/>
        </a:p>
      </dgm:t>
    </dgm:pt>
    <dgm:pt modelId="{DAE2BB5E-7C0D-4875-A05F-1F40680F05AF}" type="sibTrans" cxnId="{DD6EC5F2-401D-4BB2-B1F1-024691B135DF}">
      <dgm:prSet/>
      <dgm:spPr/>
      <dgm:t>
        <a:bodyPr/>
        <a:lstStyle/>
        <a:p>
          <a:endParaRPr lang="zh-CN" altLang="en-US"/>
        </a:p>
      </dgm:t>
    </dgm:pt>
    <dgm:pt modelId="{947866B8-8B62-429E-9AE1-AD0F0BD43A0B}">
      <dgm:prSet phldrT="[文本]"/>
      <dgm:spPr/>
      <dgm:t>
        <a:bodyPr/>
        <a:lstStyle/>
        <a:p>
          <a:r>
            <a:rPr lang="zh-CN" altLang="en-US" b="1" dirty="0" smtClean="0">
              <a:latin typeface="微软雅黑" pitchFamily="34" charset="-122"/>
              <a:ea typeface="微软雅黑" pitchFamily="34" charset="-122"/>
            </a:rPr>
            <a:t>调查时间</a:t>
          </a:r>
          <a:endParaRPr lang="zh-CN" altLang="en-US" b="1" dirty="0">
            <a:latin typeface="微软雅黑" pitchFamily="34" charset="-122"/>
            <a:ea typeface="微软雅黑" pitchFamily="34" charset="-122"/>
          </a:endParaRPr>
        </a:p>
      </dgm:t>
    </dgm:pt>
    <dgm:pt modelId="{843573BB-AF90-4ACB-92B4-1513061039B4}" type="parTrans" cxnId="{4A764BEA-DB40-4417-837E-96EE51838430}">
      <dgm:prSet/>
      <dgm:spPr/>
      <dgm:t>
        <a:bodyPr/>
        <a:lstStyle/>
        <a:p>
          <a:endParaRPr lang="zh-CN" altLang="en-US"/>
        </a:p>
      </dgm:t>
    </dgm:pt>
    <dgm:pt modelId="{D9ADB326-1AF0-4D94-A392-DF3EF4D6280D}" type="sibTrans" cxnId="{4A764BEA-DB40-4417-837E-96EE51838430}">
      <dgm:prSet/>
      <dgm:spPr/>
      <dgm:t>
        <a:bodyPr/>
        <a:lstStyle/>
        <a:p>
          <a:endParaRPr lang="zh-CN" altLang="en-US"/>
        </a:p>
      </dgm:t>
    </dgm:pt>
    <dgm:pt modelId="{1ABD12A0-9C65-4090-B845-9D37757FC570}">
      <dgm:prSet phldrT="[文本]" custT="1"/>
      <dgm:spPr/>
      <dgm:t>
        <a:bodyPr anchor="ctr"/>
        <a:lstStyle/>
        <a:p>
          <a:pPr algn="l"/>
          <a:r>
            <a:rPr lang="zh-CN" altLang="en-US" sz="2400" dirty="0" smtClean="0">
              <a:latin typeface="微软雅黑" pitchFamily="34" charset="-122"/>
              <a:ea typeface="微软雅黑" pitchFamily="34" charset="-122"/>
            </a:rPr>
            <a:t>调研实施：             </a:t>
          </a:r>
          <a:r>
            <a:rPr lang="en-US" altLang="zh-CN" sz="2000" dirty="0" smtClean="0">
              <a:latin typeface="微软雅黑" pitchFamily="34" charset="-122"/>
              <a:ea typeface="微软雅黑" pitchFamily="34" charset="-122"/>
            </a:rPr>
            <a:t>2013</a:t>
          </a:r>
          <a:r>
            <a:rPr lang="zh-CN" altLang="zh-CN" sz="2000" dirty="0" smtClean="0">
              <a:latin typeface="微软雅黑" pitchFamily="34" charset="-122"/>
              <a:ea typeface="微软雅黑" pitchFamily="34" charset="-122"/>
            </a:rPr>
            <a:t>年</a:t>
          </a:r>
          <a:r>
            <a:rPr lang="en-US" altLang="zh-CN" sz="2000" dirty="0" smtClean="0">
              <a:latin typeface="微软雅黑" pitchFamily="34" charset="-122"/>
              <a:ea typeface="微软雅黑" pitchFamily="34" charset="-122"/>
            </a:rPr>
            <a:t> 4</a:t>
          </a:r>
          <a:r>
            <a:rPr lang="zh-CN" altLang="zh-CN" sz="2000" dirty="0" smtClean="0">
              <a:latin typeface="微软雅黑" pitchFamily="34" charset="-122"/>
              <a:ea typeface="微软雅黑" pitchFamily="34" charset="-122"/>
            </a:rPr>
            <a:t>月</a:t>
          </a:r>
          <a:r>
            <a:rPr lang="en-US" altLang="zh-CN" sz="2000" dirty="0" smtClean="0">
              <a:latin typeface="微软雅黑" pitchFamily="34" charset="-122"/>
              <a:ea typeface="微软雅黑" pitchFamily="34" charset="-122"/>
            </a:rPr>
            <a:t>-6</a:t>
          </a:r>
          <a:r>
            <a:rPr lang="zh-CN" altLang="zh-CN" sz="2000" dirty="0" smtClean="0">
              <a:latin typeface="微软雅黑" pitchFamily="34" charset="-122"/>
              <a:ea typeface="微软雅黑" pitchFamily="34" charset="-122"/>
            </a:rPr>
            <a:t>月</a:t>
          </a:r>
          <a:endParaRPr lang="zh-CN" altLang="en-US" sz="2400" dirty="0">
            <a:latin typeface="微软雅黑" pitchFamily="34" charset="-122"/>
            <a:ea typeface="微软雅黑" pitchFamily="34" charset="-122"/>
          </a:endParaRPr>
        </a:p>
      </dgm:t>
    </dgm:pt>
    <dgm:pt modelId="{F294C2A9-F12F-4BA4-BDCB-FEA44F620489}" type="parTrans" cxnId="{CFB93D56-61A5-4824-95D2-831484F491E5}">
      <dgm:prSet/>
      <dgm:spPr/>
      <dgm:t>
        <a:bodyPr/>
        <a:lstStyle/>
        <a:p>
          <a:endParaRPr lang="zh-CN" altLang="en-US"/>
        </a:p>
      </dgm:t>
    </dgm:pt>
    <dgm:pt modelId="{F0D81220-D20D-4FD8-B686-38C8870A29AC}" type="sibTrans" cxnId="{CFB93D56-61A5-4824-95D2-831484F491E5}">
      <dgm:prSet/>
      <dgm:spPr/>
      <dgm:t>
        <a:bodyPr/>
        <a:lstStyle/>
        <a:p>
          <a:endParaRPr lang="zh-CN" altLang="en-US"/>
        </a:p>
      </dgm:t>
    </dgm:pt>
    <dgm:pt modelId="{8B55CFD0-61A5-4B6A-92E1-32A23087CA5E}">
      <dgm:prSet custT="1"/>
      <dgm:spPr/>
      <dgm:t>
        <a:bodyPr anchor="ctr" anchorCtr="0"/>
        <a:lstStyle/>
        <a:p>
          <a:r>
            <a:rPr lang="zh-CN" altLang="en-US" sz="2400" dirty="0" smtClean="0">
              <a:latin typeface="微软雅黑" pitchFamily="34" charset="-122"/>
              <a:ea typeface="微软雅黑" pitchFamily="34" charset="-122"/>
            </a:rPr>
            <a:t>反应：</a:t>
          </a:r>
          <a:r>
            <a:rPr lang="en-US" altLang="zh-CN" sz="2400" dirty="0" smtClean="0">
              <a:latin typeface="微软雅黑" pitchFamily="34" charset="-122"/>
              <a:ea typeface="微软雅黑" pitchFamily="34" charset="-122"/>
            </a:rPr>
            <a:t>Likert5</a:t>
          </a:r>
          <a:r>
            <a:rPr lang="zh-CN" altLang="en-US" sz="2400" dirty="0" smtClean="0">
              <a:latin typeface="微软雅黑" pitchFamily="34" charset="-122"/>
              <a:ea typeface="微软雅黑" pitchFamily="34" charset="-122"/>
            </a:rPr>
            <a:t>点评分与百分制折算</a:t>
          </a:r>
          <a:endParaRPr lang="en-US" altLang="zh-CN" sz="2400" dirty="0" smtClean="0">
            <a:latin typeface="微软雅黑" pitchFamily="34" charset="-122"/>
            <a:ea typeface="微软雅黑" pitchFamily="34" charset="-122"/>
          </a:endParaRPr>
        </a:p>
      </dgm:t>
    </dgm:pt>
    <dgm:pt modelId="{F6FFE65B-827C-4F46-A600-69720B835BA1}" type="parTrans" cxnId="{98C9A1EE-15BF-4AD0-BFA3-6E4BE14DB2AE}">
      <dgm:prSet/>
      <dgm:spPr/>
      <dgm:t>
        <a:bodyPr/>
        <a:lstStyle/>
        <a:p>
          <a:endParaRPr lang="zh-CN" altLang="en-US"/>
        </a:p>
      </dgm:t>
    </dgm:pt>
    <dgm:pt modelId="{DA4AA251-C792-4CE9-9CF4-A38AE66591B8}" type="sibTrans" cxnId="{98C9A1EE-15BF-4AD0-BFA3-6E4BE14DB2AE}">
      <dgm:prSet/>
      <dgm:spPr/>
      <dgm:t>
        <a:bodyPr/>
        <a:lstStyle/>
        <a:p>
          <a:endParaRPr lang="zh-CN" altLang="en-US"/>
        </a:p>
      </dgm:t>
    </dgm:pt>
    <dgm:pt modelId="{F96B6DFF-3D66-485D-AD89-8B4B9BA31548}">
      <dgm:prSet phldrT="[文本]" custT="1"/>
      <dgm:spPr/>
      <dgm:t>
        <a:bodyPr anchor="ctr"/>
        <a:lstStyle/>
        <a:p>
          <a:pPr algn="l"/>
          <a:r>
            <a:rPr lang="zh-CN" altLang="en-US" sz="2400" dirty="0" smtClean="0">
              <a:latin typeface="微软雅黑" pitchFamily="34" charset="-122"/>
              <a:ea typeface="微软雅黑" pitchFamily="34" charset="-122"/>
            </a:rPr>
            <a:t>重点企业座谈走访，劳动者开放式提问</a:t>
          </a:r>
          <a:endParaRPr lang="zh-CN" altLang="en-US" sz="2400" dirty="0">
            <a:latin typeface="微软雅黑" pitchFamily="34" charset="-122"/>
            <a:ea typeface="微软雅黑" pitchFamily="34" charset="-122"/>
          </a:endParaRPr>
        </a:p>
      </dgm:t>
    </dgm:pt>
    <dgm:pt modelId="{9146E243-B672-428A-8CCD-95E6E3D02255}" type="parTrans" cxnId="{26323DA5-1F51-4A94-84FC-9FBDE632431E}">
      <dgm:prSet/>
      <dgm:spPr/>
      <dgm:t>
        <a:bodyPr/>
        <a:lstStyle/>
        <a:p>
          <a:endParaRPr lang="zh-CN" altLang="en-US"/>
        </a:p>
      </dgm:t>
    </dgm:pt>
    <dgm:pt modelId="{A91446F9-20F3-4313-A11B-DE7ABBBF1F82}" type="sibTrans" cxnId="{26323DA5-1F51-4A94-84FC-9FBDE632431E}">
      <dgm:prSet/>
      <dgm:spPr/>
      <dgm:t>
        <a:bodyPr/>
        <a:lstStyle/>
        <a:p>
          <a:endParaRPr lang="zh-CN" altLang="en-US"/>
        </a:p>
      </dgm:t>
    </dgm:pt>
    <dgm:pt modelId="{E66F90F8-2333-4141-A741-F04423508F6C}">
      <dgm:prSet phldrT="[文本]" custT="1"/>
      <dgm:spPr/>
      <dgm:t>
        <a:bodyPr anchor="ctr"/>
        <a:lstStyle/>
        <a:p>
          <a:pPr algn="l"/>
          <a:r>
            <a:rPr lang="zh-CN" altLang="en-US" sz="2400" dirty="0" smtClean="0">
              <a:latin typeface="微软雅黑" pitchFamily="34" charset="-122"/>
              <a:ea typeface="微软雅黑" pitchFamily="34" charset="-122"/>
            </a:rPr>
            <a:t>数据分析：        </a:t>
          </a:r>
          <a:r>
            <a:rPr lang="en-US" altLang="zh-CN" sz="2000" dirty="0" smtClean="0">
              <a:latin typeface="微软雅黑" pitchFamily="34" charset="-122"/>
              <a:ea typeface="微软雅黑" pitchFamily="34" charset="-122"/>
            </a:rPr>
            <a:t>2013</a:t>
          </a:r>
          <a:r>
            <a:rPr lang="zh-CN" altLang="en-US" sz="2000" dirty="0" smtClean="0">
              <a:latin typeface="微软雅黑" pitchFamily="34" charset="-122"/>
              <a:ea typeface="微软雅黑" pitchFamily="34" charset="-122"/>
            </a:rPr>
            <a:t>年</a:t>
          </a:r>
          <a:r>
            <a:rPr lang="en-US" altLang="zh-CN" sz="2000" dirty="0" smtClean="0">
              <a:latin typeface="微软雅黑" pitchFamily="34" charset="-122"/>
              <a:ea typeface="微软雅黑" pitchFamily="34" charset="-122"/>
            </a:rPr>
            <a:t>7</a:t>
          </a:r>
          <a:r>
            <a:rPr lang="zh-CN" altLang="en-US" sz="2000" dirty="0" smtClean="0">
              <a:latin typeface="微软雅黑" pitchFamily="34" charset="-122"/>
              <a:ea typeface="微软雅黑" pitchFamily="34" charset="-122"/>
            </a:rPr>
            <a:t>月</a:t>
          </a:r>
          <a:r>
            <a:rPr lang="en-US" altLang="zh-CN" sz="2000" dirty="0" smtClean="0">
              <a:latin typeface="微软雅黑" pitchFamily="34" charset="-122"/>
              <a:ea typeface="微软雅黑" pitchFamily="34" charset="-122"/>
            </a:rPr>
            <a:t>-9</a:t>
          </a:r>
          <a:r>
            <a:rPr lang="zh-CN" altLang="en-US" sz="2000" dirty="0" smtClean="0">
              <a:latin typeface="微软雅黑" pitchFamily="34" charset="-122"/>
              <a:ea typeface="微软雅黑" pitchFamily="34" charset="-122"/>
            </a:rPr>
            <a:t>月</a:t>
          </a:r>
          <a:endParaRPr lang="zh-CN" altLang="en-US" sz="2400" dirty="0">
            <a:latin typeface="微软雅黑" pitchFamily="34" charset="-122"/>
            <a:ea typeface="微软雅黑" pitchFamily="34" charset="-122"/>
          </a:endParaRPr>
        </a:p>
      </dgm:t>
    </dgm:pt>
    <dgm:pt modelId="{310BC9B1-563E-4727-BB94-1657707CDE59}" type="parTrans" cxnId="{3EC0ED78-AF27-438F-8083-5115C9A3CC47}">
      <dgm:prSet/>
      <dgm:spPr/>
      <dgm:t>
        <a:bodyPr/>
        <a:lstStyle/>
        <a:p>
          <a:endParaRPr lang="zh-CN" altLang="en-US"/>
        </a:p>
      </dgm:t>
    </dgm:pt>
    <dgm:pt modelId="{E2F9E588-01F2-486B-ADFF-11612C7EC6EA}" type="sibTrans" cxnId="{3EC0ED78-AF27-438F-8083-5115C9A3CC47}">
      <dgm:prSet/>
      <dgm:spPr/>
      <dgm:t>
        <a:bodyPr/>
        <a:lstStyle/>
        <a:p>
          <a:endParaRPr lang="zh-CN" altLang="en-US"/>
        </a:p>
      </dgm:t>
    </dgm:pt>
    <dgm:pt modelId="{719F088A-8764-4E21-B42B-9A4BB978E5CA}" type="pres">
      <dgm:prSet presAssocID="{902422E9-711A-4E8A-9431-6004B3C7593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EBAE3C7-A2D5-45AB-B932-9CFCE4CB4984}" type="pres">
      <dgm:prSet presAssocID="{6A65E004-39A6-46C8-B085-FFEBEF132D9B}" presName="composite" presStyleCnt="0"/>
      <dgm:spPr/>
    </dgm:pt>
    <dgm:pt modelId="{3726A172-15B4-4799-8F76-D61967F00504}" type="pres">
      <dgm:prSet presAssocID="{6A65E004-39A6-46C8-B085-FFEBEF132D9B}" presName="parTx" presStyleLbl="alignNode1" presStyleIdx="0" presStyleCnt="3" custLinFactNeighborY="44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5C72A6E-C806-415B-9349-A7E40A33DE0A}" type="pres">
      <dgm:prSet presAssocID="{6A65E004-39A6-46C8-B085-FFEBEF132D9B}" presName="desTx" presStyleLbl="alignAccFollowNode1" presStyleIdx="0" presStyleCnt="3" custScaleY="108375" custLinFactNeighborY="834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2994651-65ED-488A-B37F-55815F02C167}" type="pres">
      <dgm:prSet presAssocID="{97868164-31C0-4B9D-94E4-98FBB322297A}" presName="space" presStyleCnt="0"/>
      <dgm:spPr/>
    </dgm:pt>
    <dgm:pt modelId="{180D169A-9472-426B-B831-2A1550DC86FA}" type="pres">
      <dgm:prSet presAssocID="{506DE957-B37A-49DF-8F0D-4FE846B56681}" presName="composite" presStyleCnt="0"/>
      <dgm:spPr/>
    </dgm:pt>
    <dgm:pt modelId="{A3D57EC3-A37E-4DC8-B0CC-FBC9CF9718E6}" type="pres">
      <dgm:prSet presAssocID="{506DE957-B37A-49DF-8F0D-4FE846B56681}" presName="parTx" presStyleLbl="alignNode1" presStyleIdx="1" presStyleCnt="3" custLinFactNeighborY="59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C731A9-8274-4A77-94E6-F9B22C71FF5A}" type="pres">
      <dgm:prSet presAssocID="{506DE957-B37A-49DF-8F0D-4FE846B56681}" presName="desTx" presStyleLbl="alignAccFollowNode1" presStyleIdx="1" presStyleCnt="3" custScaleY="109528" custLinFactNeighborY="1084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B80C8BC-A62C-4163-AABF-B1E363E78CC2}" type="pres">
      <dgm:prSet presAssocID="{EAB392C4-34AA-4157-A5F5-8E1C3EBC4041}" presName="space" presStyleCnt="0"/>
      <dgm:spPr/>
    </dgm:pt>
    <dgm:pt modelId="{7F51FC80-DEA2-4FED-9DB5-0581E0BAFBD7}" type="pres">
      <dgm:prSet presAssocID="{947866B8-8B62-429E-9AE1-AD0F0BD43A0B}" presName="composite" presStyleCnt="0"/>
      <dgm:spPr/>
    </dgm:pt>
    <dgm:pt modelId="{EA8561BB-3C4B-4856-AE46-7D4FCE9F5256}" type="pres">
      <dgm:prSet presAssocID="{947866B8-8B62-429E-9AE1-AD0F0BD43A0B}" presName="parTx" presStyleLbl="alignNode1" presStyleIdx="2" presStyleCnt="3" custLinFactNeighborY="44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F27617-D17D-4C1D-9D07-037A1F22D390}" type="pres">
      <dgm:prSet presAssocID="{947866B8-8B62-429E-9AE1-AD0F0BD43A0B}" presName="desTx" presStyleLbl="alignAccFollowNode1" presStyleIdx="2" presStyleCnt="3" custScaleY="111631" custLinFactNeighborY="969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C7896AA-BF8F-41E1-934A-8CCBCC4FB972}" type="presOf" srcId="{8B55CFD0-61A5-4B6A-92E1-32A23087CA5E}" destId="{E5C72A6E-C806-415B-9349-A7E40A33DE0A}" srcOrd="0" destOrd="1" presId="urn:microsoft.com/office/officeart/2005/8/layout/hList1"/>
    <dgm:cxn modelId="{B968FDBB-D892-4692-BC1D-DCA8CB5A0B25}" type="presOf" srcId="{99C4D0CA-C335-464A-9B94-FD6C510E3EDC}" destId="{E5C72A6E-C806-415B-9349-A7E40A33DE0A}" srcOrd="0" destOrd="0" presId="urn:microsoft.com/office/officeart/2005/8/layout/hList1"/>
    <dgm:cxn modelId="{028ED69E-0763-41E2-81FF-D7D0A722306F}" type="presOf" srcId="{902422E9-711A-4E8A-9431-6004B3C7593B}" destId="{719F088A-8764-4E21-B42B-9A4BB978E5CA}" srcOrd="0" destOrd="0" presId="urn:microsoft.com/office/officeart/2005/8/layout/hList1"/>
    <dgm:cxn modelId="{72D9BE7F-724E-4559-B353-5DBD4A8D77F0}" type="presOf" srcId="{6A65E004-39A6-46C8-B085-FFEBEF132D9B}" destId="{3726A172-15B4-4799-8F76-D61967F00504}" srcOrd="0" destOrd="0" presId="urn:microsoft.com/office/officeart/2005/8/layout/hList1"/>
    <dgm:cxn modelId="{8FC00B8C-C9FA-4EE2-BA8D-B0D68AE01AAC}" srcId="{902422E9-711A-4E8A-9431-6004B3C7593B}" destId="{506DE957-B37A-49DF-8F0D-4FE846B56681}" srcOrd="1" destOrd="0" parTransId="{F3A80162-8F5D-4309-BFEB-6B03CE688F09}" sibTransId="{EAB392C4-34AA-4157-A5F5-8E1C3EBC4041}"/>
    <dgm:cxn modelId="{3EC0ED78-AF27-438F-8083-5115C9A3CC47}" srcId="{947866B8-8B62-429E-9AE1-AD0F0BD43A0B}" destId="{E66F90F8-2333-4141-A741-F04423508F6C}" srcOrd="1" destOrd="0" parTransId="{310BC9B1-563E-4727-BB94-1657707CDE59}" sibTransId="{E2F9E588-01F2-486B-ADFF-11612C7EC6EA}"/>
    <dgm:cxn modelId="{407B8053-4D5F-4D0A-9680-10C98E4842B5}" srcId="{902422E9-711A-4E8A-9431-6004B3C7593B}" destId="{6A65E004-39A6-46C8-B085-FFEBEF132D9B}" srcOrd="0" destOrd="0" parTransId="{F65F6E5F-4F02-4085-9100-2A94CD405478}" sibTransId="{97868164-31C0-4B9D-94E4-98FBB322297A}"/>
    <dgm:cxn modelId="{123812B3-DEA8-4E24-BAA1-99D8A78E0E8D}" type="presOf" srcId="{F96B6DFF-3D66-485D-AD89-8B4B9BA31548}" destId="{6EC731A9-8274-4A77-94E6-F9B22C71FF5A}" srcOrd="0" destOrd="1" presId="urn:microsoft.com/office/officeart/2005/8/layout/hList1"/>
    <dgm:cxn modelId="{B10F4339-AE7D-42B6-9259-F03850211301}" type="presOf" srcId="{506DE957-B37A-49DF-8F0D-4FE846B56681}" destId="{A3D57EC3-A37E-4DC8-B0CC-FBC9CF9718E6}" srcOrd="0" destOrd="0" presId="urn:microsoft.com/office/officeart/2005/8/layout/hList1"/>
    <dgm:cxn modelId="{DD6EC5F2-401D-4BB2-B1F1-024691B135DF}" srcId="{506DE957-B37A-49DF-8F0D-4FE846B56681}" destId="{4780591C-82E9-4C32-9157-4C1C412D87F7}" srcOrd="0" destOrd="0" parTransId="{1AF73D5A-1315-4F09-8366-17593F18247F}" sibTransId="{DAE2BB5E-7C0D-4875-A05F-1F40680F05AF}"/>
    <dgm:cxn modelId="{B17D95D6-B59B-465D-8C69-F1A9FBBD3174}" type="presOf" srcId="{1ABD12A0-9C65-4090-B845-9D37757FC570}" destId="{B3F27617-D17D-4C1D-9D07-037A1F22D390}" srcOrd="0" destOrd="0" presId="urn:microsoft.com/office/officeart/2005/8/layout/hList1"/>
    <dgm:cxn modelId="{70C883CF-EB72-46E5-8038-E0CDB89C129A}" type="presOf" srcId="{4780591C-82E9-4C32-9157-4C1C412D87F7}" destId="{6EC731A9-8274-4A77-94E6-F9B22C71FF5A}" srcOrd="0" destOrd="0" presId="urn:microsoft.com/office/officeart/2005/8/layout/hList1"/>
    <dgm:cxn modelId="{467330A5-DFE4-4A6D-8ECE-C46DE9A782B1}" srcId="{6A65E004-39A6-46C8-B085-FFEBEF132D9B}" destId="{99C4D0CA-C335-464A-9B94-FD6C510E3EDC}" srcOrd="0" destOrd="0" parTransId="{E48838E8-DA9D-43D4-97A2-E08CE418C370}" sibTransId="{43D6F58F-DCC2-440B-BE54-83C4A32AAA99}"/>
    <dgm:cxn modelId="{98C9A1EE-15BF-4AD0-BFA3-6E4BE14DB2AE}" srcId="{6A65E004-39A6-46C8-B085-FFEBEF132D9B}" destId="{8B55CFD0-61A5-4B6A-92E1-32A23087CA5E}" srcOrd="1" destOrd="0" parTransId="{F6FFE65B-827C-4F46-A600-69720B835BA1}" sibTransId="{DA4AA251-C792-4CE9-9CF4-A38AE66591B8}"/>
    <dgm:cxn modelId="{4A764BEA-DB40-4417-837E-96EE51838430}" srcId="{902422E9-711A-4E8A-9431-6004B3C7593B}" destId="{947866B8-8B62-429E-9AE1-AD0F0BD43A0B}" srcOrd="2" destOrd="0" parTransId="{843573BB-AF90-4ACB-92B4-1513061039B4}" sibTransId="{D9ADB326-1AF0-4D94-A392-DF3EF4D6280D}"/>
    <dgm:cxn modelId="{26323DA5-1F51-4A94-84FC-9FBDE632431E}" srcId="{506DE957-B37A-49DF-8F0D-4FE846B56681}" destId="{F96B6DFF-3D66-485D-AD89-8B4B9BA31548}" srcOrd="1" destOrd="0" parTransId="{9146E243-B672-428A-8CCD-95E6E3D02255}" sibTransId="{A91446F9-20F3-4313-A11B-DE7ABBBF1F82}"/>
    <dgm:cxn modelId="{7AC25817-9AF7-4CB0-A491-2D0E4F209494}" type="presOf" srcId="{E66F90F8-2333-4141-A741-F04423508F6C}" destId="{B3F27617-D17D-4C1D-9D07-037A1F22D390}" srcOrd="0" destOrd="1" presId="urn:microsoft.com/office/officeart/2005/8/layout/hList1"/>
    <dgm:cxn modelId="{DFC485B3-655F-4BE5-A7C9-118C0159D02C}" type="presOf" srcId="{947866B8-8B62-429E-9AE1-AD0F0BD43A0B}" destId="{EA8561BB-3C4B-4856-AE46-7D4FCE9F5256}" srcOrd="0" destOrd="0" presId="urn:microsoft.com/office/officeart/2005/8/layout/hList1"/>
    <dgm:cxn modelId="{CFB93D56-61A5-4824-95D2-831484F491E5}" srcId="{947866B8-8B62-429E-9AE1-AD0F0BD43A0B}" destId="{1ABD12A0-9C65-4090-B845-9D37757FC570}" srcOrd="0" destOrd="0" parTransId="{F294C2A9-F12F-4BA4-BDCB-FEA44F620489}" sibTransId="{F0D81220-D20D-4FD8-B686-38C8870A29AC}"/>
    <dgm:cxn modelId="{845A6EB8-5B8D-4D30-9C8E-1CE64718EC7A}" type="presParOf" srcId="{719F088A-8764-4E21-B42B-9A4BB978E5CA}" destId="{BEBAE3C7-A2D5-45AB-B932-9CFCE4CB4984}" srcOrd="0" destOrd="0" presId="urn:microsoft.com/office/officeart/2005/8/layout/hList1"/>
    <dgm:cxn modelId="{02A01C9F-A041-4823-A246-8FF8342DB4B2}" type="presParOf" srcId="{BEBAE3C7-A2D5-45AB-B932-9CFCE4CB4984}" destId="{3726A172-15B4-4799-8F76-D61967F00504}" srcOrd="0" destOrd="0" presId="urn:microsoft.com/office/officeart/2005/8/layout/hList1"/>
    <dgm:cxn modelId="{53433F47-D2D6-49DB-AD19-89E9DCA1AA33}" type="presParOf" srcId="{BEBAE3C7-A2D5-45AB-B932-9CFCE4CB4984}" destId="{E5C72A6E-C806-415B-9349-A7E40A33DE0A}" srcOrd="1" destOrd="0" presId="urn:microsoft.com/office/officeart/2005/8/layout/hList1"/>
    <dgm:cxn modelId="{90F8454A-75A0-4A9C-8E41-B6CBCD9CD4FE}" type="presParOf" srcId="{719F088A-8764-4E21-B42B-9A4BB978E5CA}" destId="{82994651-65ED-488A-B37F-55815F02C167}" srcOrd="1" destOrd="0" presId="urn:microsoft.com/office/officeart/2005/8/layout/hList1"/>
    <dgm:cxn modelId="{834F31FB-DCCB-4617-97A8-C7609E795F9C}" type="presParOf" srcId="{719F088A-8764-4E21-B42B-9A4BB978E5CA}" destId="{180D169A-9472-426B-B831-2A1550DC86FA}" srcOrd="2" destOrd="0" presId="urn:microsoft.com/office/officeart/2005/8/layout/hList1"/>
    <dgm:cxn modelId="{DB4CAB45-29A9-442D-862F-99ECF97F4D8E}" type="presParOf" srcId="{180D169A-9472-426B-B831-2A1550DC86FA}" destId="{A3D57EC3-A37E-4DC8-B0CC-FBC9CF9718E6}" srcOrd="0" destOrd="0" presId="urn:microsoft.com/office/officeart/2005/8/layout/hList1"/>
    <dgm:cxn modelId="{927578B8-64E1-4948-89E9-54DAD8395DA8}" type="presParOf" srcId="{180D169A-9472-426B-B831-2A1550DC86FA}" destId="{6EC731A9-8274-4A77-94E6-F9B22C71FF5A}" srcOrd="1" destOrd="0" presId="urn:microsoft.com/office/officeart/2005/8/layout/hList1"/>
    <dgm:cxn modelId="{21926059-A432-4AB2-B9BE-DB905775B5D8}" type="presParOf" srcId="{719F088A-8764-4E21-B42B-9A4BB978E5CA}" destId="{BB80C8BC-A62C-4163-AABF-B1E363E78CC2}" srcOrd="3" destOrd="0" presId="urn:microsoft.com/office/officeart/2005/8/layout/hList1"/>
    <dgm:cxn modelId="{90AE81F2-D16E-47F4-9B33-C76A97FA6E34}" type="presParOf" srcId="{719F088A-8764-4E21-B42B-9A4BB978E5CA}" destId="{7F51FC80-DEA2-4FED-9DB5-0581E0BAFBD7}" srcOrd="4" destOrd="0" presId="urn:microsoft.com/office/officeart/2005/8/layout/hList1"/>
    <dgm:cxn modelId="{565D007A-98A4-4A93-A2F3-A3F9D05AEAA0}" type="presParOf" srcId="{7F51FC80-DEA2-4FED-9DB5-0581E0BAFBD7}" destId="{EA8561BB-3C4B-4856-AE46-7D4FCE9F5256}" srcOrd="0" destOrd="0" presId="urn:microsoft.com/office/officeart/2005/8/layout/hList1"/>
    <dgm:cxn modelId="{D2F39E46-D3DA-4F82-9923-C425499E7D45}" type="presParOf" srcId="{7F51FC80-DEA2-4FED-9DB5-0581E0BAFBD7}" destId="{B3F27617-D17D-4C1D-9D07-037A1F22D39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26A172-15B4-4799-8F76-D61967F00504}">
      <dsp:nvSpPr>
        <dsp:cNvPr id="0" name=""/>
        <dsp:cNvSpPr/>
      </dsp:nvSpPr>
      <dsp:spPr>
        <a:xfrm>
          <a:off x="3286" y="342920"/>
          <a:ext cx="3203971" cy="1281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182880" rIns="320040" bIns="18288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500" b="1" kern="1200" dirty="0" smtClean="0">
              <a:latin typeface="微软雅黑" pitchFamily="34" charset="-122"/>
              <a:ea typeface="微软雅黑" pitchFamily="34" charset="-122"/>
            </a:rPr>
            <a:t>调查工具</a:t>
          </a:r>
          <a:endParaRPr lang="zh-CN" altLang="en-US" sz="4500" b="1" kern="1200" dirty="0">
            <a:latin typeface="微软雅黑" pitchFamily="34" charset="-122"/>
            <a:ea typeface="微软雅黑" pitchFamily="34" charset="-122"/>
          </a:endParaRPr>
        </a:p>
      </dsp:txBody>
      <dsp:txXfrm>
        <a:off x="3286" y="342920"/>
        <a:ext cx="3203971" cy="1281588"/>
      </dsp:txXfrm>
    </dsp:sp>
    <dsp:sp modelId="{E5C72A6E-C806-415B-9349-A7E40A33DE0A}">
      <dsp:nvSpPr>
        <dsp:cNvPr id="0" name=""/>
        <dsp:cNvSpPr/>
      </dsp:nvSpPr>
      <dsp:spPr>
        <a:xfrm>
          <a:off x="3286" y="1680293"/>
          <a:ext cx="3203971" cy="29470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kern="1200" dirty="0" smtClean="0">
              <a:latin typeface="微软雅黑" pitchFamily="34" charset="-122"/>
              <a:ea typeface="微软雅黑" pitchFamily="34" charset="-122"/>
            </a:rPr>
            <a:t>内容：</a:t>
          </a:r>
          <a:r>
            <a:rPr lang="en-US" altLang="zh-CN" sz="2400" kern="1200" dirty="0" smtClean="0">
              <a:latin typeface="微软雅黑" pitchFamily="34" charset="-122"/>
              <a:ea typeface="微软雅黑" pitchFamily="34" charset="-122"/>
            </a:rPr>
            <a:t>37</a:t>
          </a:r>
          <a:r>
            <a:rPr lang="zh-CN" altLang="en-US" sz="2400" kern="1200" dirty="0" smtClean="0">
              <a:latin typeface="微软雅黑" pitchFamily="34" charset="-122"/>
              <a:ea typeface="微软雅黑" pitchFamily="34" charset="-122"/>
            </a:rPr>
            <a:t>道题的员工敬业度调查问卷</a:t>
          </a:r>
          <a:endParaRPr lang="zh-CN" altLang="en-US" sz="2400" kern="1200" dirty="0">
            <a:latin typeface="微软雅黑" pitchFamily="34" charset="-122"/>
            <a:ea typeface="微软雅黑" pitchFamily="34" charset="-122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kern="1200" dirty="0" smtClean="0">
              <a:latin typeface="微软雅黑" pitchFamily="34" charset="-122"/>
              <a:ea typeface="微软雅黑" pitchFamily="34" charset="-122"/>
            </a:rPr>
            <a:t>反应：</a:t>
          </a:r>
          <a:r>
            <a:rPr lang="en-US" altLang="zh-CN" sz="2400" kern="1200" dirty="0" smtClean="0">
              <a:latin typeface="微软雅黑" pitchFamily="34" charset="-122"/>
              <a:ea typeface="微软雅黑" pitchFamily="34" charset="-122"/>
            </a:rPr>
            <a:t>Likert5</a:t>
          </a:r>
          <a:r>
            <a:rPr lang="zh-CN" altLang="en-US" sz="2400" kern="1200" dirty="0" smtClean="0">
              <a:latin typeface="微软雅黑" pitchFamily="34" charset="-122"/>
              <a:ea typeface="微软雅黑" pitchFamily="34" charset="-122"/>
            </a:rPr>
            <a:t>点评分与百分制折算</a:t>
          </a:r>
          <a:endParaRPr lang="en-US" altLang="zh-CN" sz="2400" kern="1200" dirty="0" smtClean="0">
            <a:latin typeface="微软雅黑" pitchFamily="34" charset="-122"/>
            <a:ea typeface="微软雅黑" pitchFamily="34" charset="-122"/>
          </a:endParaRPr>
        </a:p>
      </dsp:txBody>
      <dsp:txXfrm>
        <a:off x="3286" y="1680293"/>
        <a:ext cx="3203971" cy="2947004"/>
      </dsp:txXfrm>
    </dsp:sp>
    <dsp:sp modelId="{A3D57EC3-A37E-4DC8-B0CC-FBC9CF9718E6}">
      <dsp:nvSpPr>
        <dsp:cNvPr id="0" name=""/>
        <dsp:cNvSpPr/>
      </dsp:nvSpPr>
      <dsp:spPr>
        <a:xfrm>
          <a:off x="3655814" y="354126"/>
          <a:ext cx="3203971" cy="1281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182880" rIns="320040" bIns="18288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500" b="1" kern="1200" dirty="0" smtClean="0">
              <a:latin typeface="微软雅黑" pitchFamily="34" charset="-122"/>
              <a:ea typeface="微软雅黑" pitchFamily="34" charset="-122"/>
            </a:rPr>
            <a:t>调查方法</a:t>
          </a:r>
          <a:endParaRPr lang="zh-CN" altLang="en-US" sz="4500" b="1" kern="1200" dirty="0">
            <a:latin typeface="微软雅黑" pitchFamily="34" charset="-122"/>
            <a:ea typeface="微软雅黑" pitchFamily="34" charset="-122"/>
          </a:endParaRPr>
        </a:p>
      </dsp:txBody>
      <dsp:txXfrm>
        <a:off x="3655814" y="354126"/>
        <a:ext cx="3203971" cy="1281588"/>
      </dsp:txXfrm>
    </dsp:sp>
    <dsp:sp modelId="{6EC731A9-8274-4A77-94E6-F9B22C71FF5A}">
      <dsp:nvSpPr>
        <dsp:cNvPr id="0" name=""/>
        <dsp:cNvSpPr/>
      </dsp:nvSpPr>
      <dsp:spPr>
        <a:xfrm>
          <a:off x="3655814" y="1707941"/>
          <a:ext cx="3203971" cy="29783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kern="1200" dirty="0" smtClean="0">
              <a:latin typeface="微软雅黑" pitchFamily="34" charset="-122"/>
              <a:ea typeface="微软雅黑" pitchFamily="34" charset="-122"/>
            </a:rPr>
            <a:t>实地问卷调查</a:t>
          </a:r>
          <a:endParaRPr lang="zh-CN" altLang="en-US" sz="2400" kern="1200" dirty="0">
            <a:latin typeface="微软雅黑" pitchFamily="34" charset="-122"/>
            <a:ea typeface="微软雅黑" pitchFamily="34" charset="-122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kern="1200" dirty="0" smtClean="0">
              <a:latin typeface="微软雅黑" pitchFamily="34" charset="-122"/>
              <a:ea typeface="微软雅黑" pitchFamily="34" charset="-122"/>
            </a:rPr>
            <a:t>重点企业座谈走访，劳动者开放式提问</a:t>
          </a:r>
          <a:endParaRPr lang="zh-CN" altLang="en-US" sz="2400" kern="1200" dirty="0">
            <a:latin typeface="微软雅黑" pitchFamily="34" charset="-122"/>
            <a:ea typeface="微软雅黑" pitchFamily="34" charset="-122"/>
          </a:endParaRPr>
        </a:p>
      </dsp:txBody>
      <dsp:txXfrm>
        <a:off x="3655814" y="1707941"/>
        <a:ext cx="3203971" cy="2978357"/>
      </dsp:txXfrm>
    </dsp:sp>
    <dsp:sp modelId="{EA8561BB-3C4B-4856-AE46-7D4FCE9F5256}">
      <dsp:nvSpPr>
        <dsp:cNvPr id="0" name=""/>
        <dsp:cNvSpPr/>
      </dsp:nvSpPr>
      <dsp:spPr>
        <a:xfrm>
          <a:off x="7308342" y="320785"/>
          <a:ext cx="3203971" cy="1281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182880" rIns="320040" bIns="18288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500" b="1" kern="1200" dirty="0" smtClean="0">
              <a:latin typeface="微软雅黑" pitchFamily="34" charset="-122"/>
              <a:ea typeface="微软雅黑" pitchFamily="34" charset="-122"/>
            </a:rPr>
            <a:t>调查时间</a:t>
          </a:r>
          <a:endParaRPr lang="zh-CN" altLang="en-US" sz="4500" b="1" kern="1200" dirty="0">
            <a:latin typeface="微软雅黑" pitchFamily="34" charset="-122"/>
            <a:ea typeface="微软雅黑" pitchFamily="34" charset="-122"/>
          </a:endParaRPr>
        </a:p>
      </dsp:txBody>
      <dsp:txXfrm>
        <a:off x="7308342" y="320785"/>
        <a:ext cx="3203971" cy="1281588"/>
      </dsp:txXfrm>
    </dsp:sp>
    <dsp:sp modelId="{B3F27617-D17D-4C1D-9D07-037A1F22D390}">
      <dsp:nvSpPr>
        <dsp:cNvPr id="0" name=""/>
        <dsp:cNvSpPr/>
      </dsp:nvSpPr>
      <dsp:spPr>
        <a:xfrm>
          <a:off x="7308342" y="1650755"/>
          <a:ext cx="3203971" cy="30355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kern="1200" dirty="0" smtClean="0">
              <a:latin typeface="微软雅黑" pitchFamily="34" charset="-122"/>
              <a:ea typeface="微软雅黑" pitchFamily="34" charset="-122"/>
            </a:rPr>
            <a:t>调研实施：             </a:t>
          </a:r>
          <a:r>
            <a:rPr lang="en-US" altLang="zh-CN" sz="2000" kern="1200" dirty="0" smtClean="0">
              <a:latin typeface="微软雅黑" pitchFamily="34" charset="-122"/>
              <a:ea typeface="微软雅黑" pitchFamily="34" charset="-122"/>
            </a:rPr>
            <a:t>2013</a:t>
          </a:r>
          <a:r>
            <a:rPr lang="zh-CN" altLang="zh-CN" sz="2000" kern="1200" dirty="0" smtClean="0">
              <a:latin typeface="微软雅黑" pitchFamily="34" charset="-122"/>
              <a:ea typeface="微软雅黑" pitchFamily="34" charset="-122"/>
            </a:rPr>
            <a:t>年</a:t>
          </a:r>
          <a:r>
            <a:rPr lang="en-US" altLang="zh-CN" sz="2000" kern="1200" dirty="0" smtClean="0">
              <a:latin typeface="微软雅黑" pitchFamily="34" charset="-122"/>
              <a:ea typeface="微软雅黑" pitchFamily="34" charset="-122"/>
            </a:rPr>
            <a:t> 4</a:t>
          </a:r>
          <a:r>
            <a:rPr lang="zh-CN" altLang="zh-CN" sz="2000" kern="1200" dirty="0" smtClean="0">
              <a:latin typeface="微软雅黑" pitchFamily="34" charset="-122"/>
              <a:ea typeface="微软雅黑" pitchFamily="34" charset="-122"/>
            </a:rPr>
            <a:t>月</a:t>
          </a:r>
          <a:r>
            <a:rPr lang="en-US" altLang="zh-CN" sz="2000" kern="1200" dirty="0" smtClean="0">
              <a:latin typeface="微软雅黑" pitchFamily="34" charset="-122"/>
              <a:ea typeface="微软雅黑" pitchFamily="34" charset="-122"/>
            </a:rPr>
            <a:t>-6</a:t>
          </a:r>
          <a:r>
            <a:rPr lang="zh-CN" altLang="zh-CN" sz="2000" kern="1200" dirty="0" smtClean="0">
              <a:latin typeface="微软雅黑" pitchFamily="34" charset="-122"/>
              <a:ea typeface="微软雅黑" pitchFamily="34" charset="-122"/>
            </a:rPr>
            <a:t>月</a:t>
          </a:r>
          <a:endParaRPr lang="zh-CN" altLang="en-US" sz="2400" kern="1200" dirty="0">
            <a:latin typeface="微软雅黑" pitchFamily="34" charset="-122"/>
            <a:ea typeface="微软雅黑" pitchFamily="34" charset="-122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kern="1200" dirty="0" smtClean="0">
              <a:latin typeface="微软雅黑" pitchFamily="34" charset="-122"/>
              <a:ea typeface="微软雅黑" pitchFamily="34" charset="-122"/>
            </a:rPr>
            <a:t>数据分析：        </a:t>
          </a:r>
          <a:r>
            <a:rPr lang="en-US" altLang="zh-CN" sz="2000" kern="1200" dirty="0" smtClean="0">
              <a:latin typeface="微软雅黑" pitchFamily="34" charset="-122"/>
              <a:ea typeface="微软雅黑" pitchFamily="34" charset="-122"/>
            </a:rPr>
            <a:t>2013</a:t>
          </a:r>
          <a:r>
            <a:rPr lang="zh-CN" altLang="en-US" sz="2000" kern="1200" dirty="0" smtClean="0">
              <a:latin typeface="微软雅黑" pitchFamily="34" charset="-122"/>
              <a:ea typeface="微软雅黑" pitchFamily="34" charset="-122"/>
            </a:rPr>
            <a:t>年</a:t>
          </a:r>
          <a:r>
            <a:rPr lang="en-US" altLang="zh-CN" sz="2000" kern="1200" dirty="0" smtClean="0">
              <a:latin typeface="微软雅黑" pitchFamily="34" charset="-122"/>
              <a:ea typeface="微软雅黑" pitchFamily="34" charset="-122"/>
            </a:rPr>
            <a:t>7</a:t>
          </a:r>
          <a:r>
            <a:rPr lang="zh-CN" altLang="en-US" sz="2000" kern="1200" dirty="0" smtClean="0">
              <a:latin typeface="微软雅黑" pitchFamily="34" charset="-122"/>
              <a:ea typeface="微软雅黑" pitchFamily="34" charset="-122"/>
            </a:rPr>
            <a:t>月</a:t>
          </a:r>
          <a:r>
            <a:rPr lang="en-US" altLang="zh-CN" sz="2000" kern="1200" dirty="0" smtClean="0">
              <a:latin typeface="微软雅黑" pitchFamily="34" charset="-122"/>
              <a:ea typeface="微软雅黑" pitchFamily="34" charset="-122"/>
            </a:rPr>
            <a:t>-9</a:t>
          </a:r>
          <a:r>
            <a:rPr lang="zh-CN" altLang="en-US" sz="2000" kern="1200" dirty="0" smtClean="0">
              <a:latin typeface="微软雅黑" pitchFamily="34" charset="-122"/>
              <a:ea typeface="微软雅黑" pitchFamily="34" charset="-122"/>
            </a:rPr>
            <a:t>月</a:t>
          </a:r>
          <a:endParaRPr lang="zh-CN" altLang="en-US" sz="2400" kern="1200" dirty="0">
            <a:latin typeface="微软雅黑" pitchFamily="34" charset="-122"/>
            <a:ea typeface="微软雅黑" pitchFamily="34" charset="-122"/>
          </a:endParaRPr>
        </a:p>
      </dsp:txBody>
      <dsp:txXfrm>
        <a:off x="7308342" y="1650755"/>
        <a:ext cx="3203971" cy="30355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0.16774</cdr:x>
      <cdr:y>0.8617</cdr:y>
    </cdr:from>
    <cdr:to>
      <cdr:x>0.9931</cdr:x>
      <cdr:y>0.97753</cdr:y>
    </cdr:to>
    <cdr:sp macro="" textlink="">
      <cdr:nvSpPr>
        <cdr:cNvPr id="2" name="标题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792480" y="3703320"/>
          <a:ext cx="3899338" cy="4977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rmAutofit/>
        </a:bodyPr>
        <a:lstStyle xmlns:a="http://schemas.openxmlformats.org/drawingml/2006/main">
          <a:defPPr>
            <a:defRPr lang="zh-CN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zh-CN" altLang="en-US" sz="1600" dirty="0" smtClean="0">
              <a:latin typeface="微软雅黑" pitchFamily="34" charset="-122"/>
              <a:ea typeface="微软雅黑" pitchFamily="34" charset="-122"/>
            </a:rPr>
            <a:t>注：小学学历</a:t>
          </a:r>
          <a:r>
            <a:rPr lang="en-US" altLang="zh-CN" sz="1600" dirty="0" smtClean="0">
              <a:latin typeface="微软雅黑" pitchFamily="34" charset="-122"/>
              <a:ea typeface="微软雅黑" pitchFamily="34" charset="-122"/>
            </a:rPr>
            <a:t>1</a:t>
          </a:r>
          <a:r>
            <a:rPr lang="zh-CN" altLang="en-US" sz="1600" dirty="0" smtClean="0">
              <a:latin typeface="微软雅黑" pitchFamily="34" charset="-122"/>
              <a:ea typeface="微软雅黑" pitchFamily="34" charset="-122"/>
            </a:rPr>
            <a:t>人，不具有统计意义</a:t>
          </a:r>
          <a:endParaRPr lang="zh-CN" altLang="en-US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0.40036</cdr:x>
      <cdr:y>0.81903</cdr:y>
    </cdr:from>
    <cdr:to>
      <cdr:x>0.63659</cdr:x>
      <cdr:y>0.90345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53639" y="3719649"/>
          <a:ext cx="1447800" cy="383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zh-CN" altLang="en-US" sz="2400" dirty="0" smtClean="0"/>
            <a:t>   </a:t>
          </a:r>
          <a:r>
            <a:rPr lang="zh-CN" altLang="en-US" sz="2400" b="1" dirty="0" smtClean="0">
              <a:latin typeface="微软雅黑" pitchFamily="34" charset="-122"/>
              <a:ea typeface="微软雅黑" pitchFamily="34" charset="-122"/>
            </a:rPr>
            <a:t>全收入</a:t>
          </a:r>
          <a:endParaRPr lang="zh-CN" altLang="en-US" sz="2400" b="1" dirty="0">
            <a:latin typeface="微软雅黑" pitchFamily="34" charset="-122"/>
            <a:ea typeface="微软雅黑" pitchFamily="34" charset="-122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0.78986</cdr:y>
    </cdr:from>
    <cdr:to>
      <cdr:x>0.20067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76200" y="38941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zh-CN" altLang="en-US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0.31078</cdr:x>
      <cdr:y>0.68268</cdr:y>
    </cdr:from>
    <cdr:to>
      <cdr:x>0.40168</cdr:x>
      <cdr:y>0.77727</cdr:y>
    </cdr:to>
    <cdr:sp macro="" textlink="">
      <cdr:nvSpPr>
        <cdr:cNvPr id="2" name="椭圆 1"/>
        <cdr:cNvSpPr/>
      </cdr:nvSpPr>
      <cdr:spPr>
        <a:xfrm xmlns:a="http://schemas.openxmlformats.org/drawingml/2006/main">
          <a:off x="1940667" y="2939603"/>
          <a:ext cx="567632" cy="40730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0.66118</cdr:x>
      <cdr:y>0.70233</cdr:y>
    </cdr:from>
    <cdr:to>
      <cdr:x>0.75604</cdr:x>
      <cdr:y>0.81584</cdr:y>
    </cdr:to>
    <cdr:sp macro="" textlink="">
      <cdr:nvSpPr>
        <cdr:cNvPr id="4" name="椭圆 3"/>
        <cdr:cNvSpPr/>
      </cdr:nvSpPr>
      <cdr:spPr>
        <a:xfrm xmlns:a="http://schemas.openxmlformats.org/drawingml/2006/main">
          <a:off x="4128804" y="3024245"/>
          <a:ext cx="592362" cy="48877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0.84829</cdr:x>
      <cdr:y>0.6309</cdr:y>
    </cdr:from>
    <cdr:to>
      <cdr:x>0.93788</cdr:x>
      <cdr:y>0.74712</cdr:y>
    </cdr:to>
    <cdr:sp macro="" textlink="">
      <cdr:nvSpPr>
        <cdr:cNvPr id="5" name="椭圆 4"/>
        <cdr:cNvSpPr/>
      </cdr:nvSpPr>
      <cdr:spPr>
        <a:xfrm xmlns:a="http://schemas.openxmlformats.org/drawingml/2006/main">
          <a:off x="5297243" y="2716664"/>
          <a:ext cx="559452" cy="50044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zh-CN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ABDBA-72DF-40E9-9C6C-9B5A5072E73E}" type="datetimeFigureOut">
              <a:rPr lang="zh-CN" altLang="en-US" smtClean="0"/>
              <a:pPr/>
              <a:t>2013/10/22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2F7D3-9D1A-462F-A084-9E5FA5DD35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723505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1DA15-D667-44D8-A144-0AB44A9A83F0}" type="datetimeFigureOut">
              <a:rPr lang="zh-CN" altLang="en-US" smtClean="0"/>
              <a:pPr/>
              <a:t>2013/10/22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355A0-092E-46D2-AE65-8A6DFEFF1B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824658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55A0-092E-46D2-AE65-8A6DFEFF1B11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23152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55A0-092E-46D2-AE65-8A6DFEFF1B11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4092431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55A0-092E-46D2-AE65-8A6DFEFF1B11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07388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55A0-092E-46D2-AE65-8A6DFEFF1B11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7160507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55A0-092E-46D2-AE65-8A6DFEFF1B11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353949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55A0-092E-46D2-AE65-8A6DFEFF1B11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833986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55A0-092E-46D2-AE65-8A6DFEFF1B11}" type="slidenum">
              <a:rPr lang="zh-CN" altLang="en-US" smtClean="0"/>
              <a:pPr/>
              <a:t>31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1159769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55A0-092E-46D2-AE65-8A6DFEFF1B11}" type="slidenum">
              <a:rPr lang="zh-CN" altLang="en-US" smtClean="0"/>
              <a:pPr/>
              <a:t>38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55A0-092E-46D2-AE65-8A6DFEFF1B11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573035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55A0-092E-46D2-AE65-8A6DFEFF1B11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42338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55A0-092E-46D2-AE65-8A6DFEFF1B11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98029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55A0-092E-46D2-AE65-8A6DFEFF1B11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29163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55A0-092E-46D2-AE65-8A6DFEFF1B11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14931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55A0-092E-46D2-AE65-8A6DFEFF1B11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26841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55A0-092E-46D2-AE65-8A6DFEFF1B11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6505700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55A0-092E-46D2-AE65-8A6DFEFF1B11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50569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61E5-E3C1-4E9D-9E1C-CD7C7B1E58B0}" type="datetime1">
              <a:rPr lang="zh-CN" altLang="en-US" smtClean="0"/>
              <a:pPr/>
              <a:t>2013/10/22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992880" y="6280150"/>
            <a:ext cx="4114800" cy="365125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5"/>
          <p:cNvSpPr txBox="1">
            <a:spLocks/>
          </p:cNvSpPr>
          <p:nvPr userDrawn="1"/>
        </p:nvSpPr>
        <p:spPr>
          <a:xfrm>
            <a:off x="7574280" y="5594351"/>
            <a:ext cx="3444240" cy="27304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4688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D16A-CEB1-4CA5-A647-371C72BCC40E}" type="datetime1">
              <a:rPr lang="zh-CN" altLang="en-US" smtClean="0"/>
              <a:pPr/>
              <a:t>2013/10/22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061960" y="6280151"/>
            <a:ext cx="3307080" cy="288289"/>
          </a:xfrm>
          <a:prstGeom prst="rect">
            <a:avLst/>
          </a:prstGeom>
        </p:spPr>
        <p:txBody>
          <a:bodyPr/>
          <a:lstStyle/>
          <a:p>
            <a:fld id="{58DFEEFD-FB35-441A-B2BF-DED935E8D7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22224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F087C-A32D-4E8D-8F70-4D617602CEDE}" type="datetime1">
              <a:rPr lang="zh-CN" altLang="en-US" smtClean="0"/>
              <a:pPr/>
              <a:t>2013/10/22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061960" y="6280151"/>
            <a:ext cx="3307080" cy="288289"/>
          </a:xfrm>
          <a:prstGeom prst="rect">
            <a:avLst/>
          </a:prstGeom>
        </p:spPr>
        <p:txBody>
          <a:bodyPr/>
          <a:lstStyle/>
          <a:p>
            <a:fld id="{58DFEEFD-FB35-441A-B2BF-DED935E8D7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343104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B58-86B0-4142-9DDB-03C3D970A3BA}" type="datetime1">
              <a:rPr lang="zh-CN" altLang="en-US" smtClean="0"/>
              <a:pPr/>
              <a:t>2013/10/22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69552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08B0-7C34-4A12-822B-08108283920E}" type="datetime1">
              <a:rPr lang="zh-CN" altLang="en-US" smtClean="0"/>
              <a:pPr/>
              <a:t>2013/10/22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99560" y="6295391"/>
            <a:ext cx="3794760" cy="364490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14182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FD06-08C9-46F1-953A-A178E663EC4E}" type="datetime1">
              <a:rPr lang="zh-CN" altLang="en-US" smtClean="0"/>
              <a:pPr/>
              <a:t>2013/10/22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427822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A67FE-6340-4E1A-926F-1CA16EC28E27}" type="datetime1">
              <a:rPr lang="zh-CN" altLang="en-US" smtClean="0"/>
              <a:pPr/>
              <a:t>2013/10/22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02473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3B7C-6877-4C59-B5F3-79F3DBD1E8C6}" type="datetime1">
              <a:rPr lang="zh-CN" altLang="en-US" smtClean="0"/>
              <a:pPr/>
              <a:t>2013/10/22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58937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CBB2-C41D-4A54-B593-840EFD627058}" type="datetime1">
              <a:rPr lang="zh-CN" altLang="en-US" smtClean="0"/>
              <a:pPr/>
              <a:t>2013/10/22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061960" y="6280151"/>
            <a:ext cx="3307080" cy="288289"/>
          </a:xfrm>
          <a:prstGeom prst="rect">
            <a:avLst/>
          </a:prstGeom>
        </p:spPr>
        <p:txBody>
          <a:bodyPr/>
          <a:lstStyle/>
          <a:p>
            <a:fld id="{58DFEEFD-FB35-441A-B2BF-DED935E8D7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22294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5FCE-CDA0-445C-A217-272B0ED408F8}" type="datetime1">
              <a:rPr lang="zh-CN" altLang="en-US" smtClean="0"/>
              <a:pPr/>
              <a:t>2013/10/22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61960" y="6280151"/>
            <a:ext cx="3307080" cy="288289"/>
          </a:xfrm>
          <a:prstGeom prst="rect">
            <a:avLst/>
          </a:prstGeom>
        </p:spPr>
        <p:txBody>
          <a:bodyPr/>
          <a:lstStyle/>
          <a:p>
            <a:fld id="{58DFEEFD-FB35-441A-B2BF-DED935E8D7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3787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B8F4-C11E-40EF-ABD2-B7F4EE87D88A}" type="datetime1">
              <a:rPr lang="zh-CN" altLang="en-US" smtClean="0"/>
              <a:pPr/>
              <a:t>2013/10/22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61960" y="6280151"/>
            <a:ext cx="3307080" cy="288289"/>
          </a:xfrm>
          <a:prstGeom prst="rect">
            <a:avLst/>
          </a:prstGeom>
        </p:spPr>
        <p:txBody>
          <a:bodyPr/>
          <a:lstStyle/>
          <a:p>
            <a:fld id="{58DFEEFD-FB35-441A-B2BF-DED935E8D7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19164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809D0-68A3-46FA-B728-E7C433A3B8FB}" type="datetime1">
              <a:rPr lang="zh-CN" altLang="en-US" smtClean="0"/>
              <a:pPr/>
              <a:t>2013/10/22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45280" y="614299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7601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3596640"/>
            <a:ext cx="10515600" cy="288036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US" altLang="zh-CN" sz="44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CN" sz="5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2013</a:t>
            </a:r>
            <a:r>
              <a:rPr lang="zh-CN" altLang="en-US" sz="5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zh-CN" altLang="zh-CN" sz="5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南京市企业职工</a:t>
            </a:r>
            <a:endParaRPr lang="en-US" altLang="zh-CN" sz="5200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zh-CN" sz="5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敬业</a:t>
            </a:r>
            <a:r>
              <a:rPr lang="zh-CN" altLang="en-US" sz="5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度调查报告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sz="22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南京市总工会、南京领航人才开发有限公司</a:t>
            </a:r>
            <a:r>
              <a:rPr lang="zh-CN" altLang="zh-CN" sz="22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联合课题组</a:t>
            </a:r>
          </a:p>
          <a:p>
            <a:pPr algn="ctr"/>
            <a:r>
              <a:rPr lang="en-US" altLang="zh-CN" sz="22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 2013</a:t>
            </a:r>
            <a:r>
              <a:rPr lang="zh-CN" altLang="zh-CN" sz="22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2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22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22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-9</a:t>
            </a:r>
            <a:r>
              <a:rPr lang="zh-CN" altLang="zh-CN" sz="22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月</a:t>
            </a:r>
          </a:p>
          <a:p>
            <a:pPr algn="ctr"/>
            <a:endParaRPr lang="en-US" altLang="zh-CN" b="1" dirty="0" smtClean="0"/>
          </a:p>
          <a:p>
            <a:pPr algn="ctr"/>
            <a:endParaRPr lang="en-US" altLang="zh-CN" b="1" dirty="0" smtClean="0"/>
          </a:p>
          <a:p>
            <a:pPr algn="ctr"/>
            <a:endParaRPr lang="zh-CN" altLang="zh-CN" b="1" dirty="0" smtClean="0"/>
          </a:p>
          <a:p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206867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899160" y="1783080"/>
            <a:ext cx="10530841" cy="41414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zh-CN"/>
            </a:defPPr>
            <a:lvl1pPr>
              <a:lnSpc>
                <a:spcPct val="150000"/>
              </a:lnSpc>
              <a:spcBef>
                <a:spcPct val="0"/>
              </a:spcBef>
              <a:defRPr sz="2400"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参与调研企业的样本特性</a:t>
            </a:r>
            <a:endParaRPr lang="en-US" altLang="zh-CN" sz="32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覆盖：</a:t>
            </a:r>
            <a:endParaRPr lang="en-US" altLang="zh-CN" sz="28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性质：国企、民营企业、外资、港澳台等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规模：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100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人以下至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3000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人以上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行业：集中在汽车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电力设备、装备等制造业及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IT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行业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岗位：涉及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企业内生产、销售、采购、行政、人事、管理等多个岗位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标题 7"/>
          <p:cNvSpPr txBox="1">
            <a:spLocks/>
          </p:cNvSpPr>
          <p:nvPr/>
        </p:nvSpPr>
        <p:spPr>
          <a:xfrm>
            <a:off x="868680" y="579120"/>
            <a:ext cx="10515600" cy="91440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报告综述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-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样本代表性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1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192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14533094"/>
              </p:ext>
            </p:extLst>
          </p:nvPr>
        </p:nvGraphicFramePr>
        <p:xfrm>
          <a:off x="583324" y="2011680"/>
          <a:ext cx="5517931" cy="4404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37091894"/>
              </p:ext>
            </p:extLst>
          </p:nvPr>
        </p:nvGraphicFramePr>
        <p:xfrm>
          <a:off x="5791200" y="1493520"/>
          <a:ext cx="595516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标题 7"/>
          <p:cNvSpPr txBox="1">
            <a:spLocks noGrp="1"/>
          </p:cNvSpPr>
          <p:nvPr>
            <p:ph type="title"/>
          </p:nvPr>
        </p:nvSpPr>
        <p:spPr>
          <a:xfrm>
            <a:off x="883920" y="868045"/>
            <a:ext cx="10515600" cy="823595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企业特征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39324870"/>
              </p:ext>
            </p:extLst>
          </p:nvPr>
        </p:nvGraphicFramePr>
        <p:xfrm>
          <a:off x="662152" y="1671145"/>
          <a:ext cx="5510048" cy="4505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94285958"/>
              </p:ext>
            </p:extLst>
          </p:nvPr>
        </p:nvGraphicFramePr>
        <p:xfrm>
          <a:off x="6416040" y="1798320"/>
          <a:ext cx="5304548" cy="4465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标题 7"/>
          <p:cNvSpPr txBox="1">
            <a:spLocks noGrp="1"/>
          </p:cNvSpPr>
          <p:nvPr>
            <p:ph type="title"/>
          </p:nvPr>
        </p:nvSpPr>
        <p:spPr>
          <a:xfrm>
            <a:off x="838200" y="762000"/>
            <a:ext cx="10515600" cy="80772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企业特征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报告综述</a:t>
            </a:r>
            <a:r>
              <a:rPr lang="en-US" altLang="zh-CN" dirty="0" smtClean="0"/>
              <a:t>-</a:t>
            </a:r>
            <a:r>
              <a:rPr lang="zh-CN" altLang="en-US" dirty="0" smtClean="0"/>
              <a:t>样本代表性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1076473" y="2592800"/>
            <a:ext cx="86291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zh-CN"/>
            </a:defPPr>
            <a:lvl1pPr>
              <a:lnSpc>
                <a:spcPct val="150000"/>
              </a:lnSpc>
              <a:spcBef>
                <a:spcPct val="0"/>
              </a:spcBef>
              <a:defRPr sz="2400">
                <a:latin typeface="+mj-lt"/>
                <a:ea typeface="+mj-ea"/>
                <a:cs typeface="+mj-cs"/>
              </a:defRPr>
            </a:lvl1pPr>
          </a:lstStyle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参与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人数：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1162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人，有效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1123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人。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覆盖：</a:t>
            </a:r>
            <a:endParaRPr lang="en-US" altLang="zh-CN" sz="28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年龄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16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岁至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50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岁以上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学历：小学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以下，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至研究生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以上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本企业工作时间：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年以下，至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年以上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月收入（全）：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最低工资至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8000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元以上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标题 7"/>
          <p:cNvSpPr txBox="1">
            <a:spLocks/>
          </p:cNvSpPr>
          <p:nvPr/>
        </p:nvSpPr>
        <p:spPr>
          <a:xfrm>
            <a:off x="868680" y="579120"/>
            <a:ext cx="10515600" cy="83820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报告综述</a:t>
            </a: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样本代表性</a:t>
            </a: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5360" y="1783080"/>
            <a:ext cx="4815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参与调研</a:t>
            </a: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个人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的样本特性</a:t>
            </a:r>
            <a:endParaRPr lang="en-US" altLang="zh-CN" sz="32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984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82088339"/>
              </p:ext>
            </p:extLst>
          </p:nvPr>
        </p:nvGraphicFramePr>
        <p:xfrm>
          <a:off x="426721" y="1859280"/>
          <a:ext cx="2956559" cy="387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图表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22397514"/>
              </p:ext>
            </p:extLst>
          </p:nvPr>
        </p:nvGraphicFramePr>
        <p:xfrm>
          <a:off x="3642360" y="1691640"/>
          <a:ext cx="385572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755606946"/>
              </p:ext>
            </p:extLst>
          </p:nvPr>
        </p:nvGraphicFramePr>
        <p:xfrm>
          <a:off x="7086600" y="1859280"/>
          <a:ext cx="4724400" cy="4084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标题 7"/>
          <p:cNvSpPr txBox="1">
            <a:spLocks/>
          </p:cNvSpPr>
          <p:nvPr/>
        </p:nvSpPr>
        <p:spPr>
          <a:xfrm>
            <a:off x="883920" y="685800"/>
            <a:ext cx="10515600" cy="91440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个人特征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338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80898752"/>
              </p:ext>
            </p:extLst>
          </p:nvPr>
        </p:nvGraphicFramePr>
        <p:xfrm>
          <a:off x="335280" y="1917065"/>
          <a:ext cx="515112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50767714"/>
              </p:ext>
            </p:extLst>
          </p:nvPr>
        </p:nvGraphicFramePr>
        <p:xfrm>
          <a:off x="5455921" y="1737360"/>
          <a:ext cx="6128630" cy="4541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标题 7"/>
          <p:cNvSpPr txBox="1">
            <a:spLocks noGrp="1"/>
          </p:cNvSpPr>
          <p:nvPr>
            <p:ph type="title"/>
          </p:nvPr>
        </p:nvSpPr>
        <p:spPr>
          <a:xfrm>
            <a:off x="838200" y="533400"/>
            <a:ext cx="10515600" cy="85344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个人特征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78557655"/>
              </p:ext>
            </p:extLst>
          </p:nvPr>
        </p:nvGraphicFramePr>
        <p:xfrm>
          <a:off x="853440" y="1749425"/>
          <a:ext cx="4556760" cy="3980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811173698"/>
              </p:ext>
            </p:extLst>
          </p:nvPr>
        </p:nvGraphicFramePr>
        <p:xfrm>
          <a:off x="6156959" y="2006523"/>
          <a:ext cx="4864713" cy="3449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标题 7"/>
          <p:cNvSpPr txBox="1">
            <a:spLocks/>
          </p:cNvSpPr>
          <p:nvPr/>
        </p:nvSpPr>
        <p:spPr>
          <a:xfrm>
            <a:off x="899160" y="685800"/>
            <a:ext cx="10515600" cy="80772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0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个体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主观评价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1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5684520"/>
            <a:ext cx="4709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超过七成的被调查者对收入不满意，很满意的仅占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2.8%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12280" y="5684520"/>
            <a:ext cx="4328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一半以上的被调查者对前景的感知是积极的。  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01981648"/>
              </p:ext>
            </p:extLst>
          </p:nvPr>
        </p:nvGraphicFramePr>
        <p:xfrm>
          <a:off x="838200" y="1432560"/>
          <a:ext cx="5151120" cy="4744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766423892"/>
              </p:ext>
            </p:extLst>
          </p:nvPr>
        </p:nvGraphicFramePr>
        <p:xfrm>
          <a:off x="5654039" y="1645920"/>
          <a:ext cx="5650887" cy="420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标题 7"/>
          <p:cNvSpPr txBox="1">
            <a:spLocks noGrp="1"/>
          </p:cNvSpPr>
          <p:nvPr>
            <p:ph type="title"/>
          </p:nvPr>
        </p:nvSpPr>
        <p:spPr>
          <a:xfrm>
            <a:off x="822960" y="655320"/>
            <a:ext cx="10515600" cy="80772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个体主观评价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2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7760" y="5486400"/>
            <a:ext cx="46443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五成以上的被调查者认为自身压力非常大或比较大，感觉压力不大的只有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4%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43700" y="551307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有近六成的被调查者感觉工作有较高的稳定度。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0"/>
          <p:cNvGrpSpPr>
            <a:grpSpLocks/>
          </p:cNvGrpSpPr>
          <p:nvPr/>
        </p:nvGrpSpPr>
        <p:grpSpPr bwMode="auto">
          <a:xfrm>
            <a:off x="476250" y="349251"/>
            <a:ext cx="11188701" cy="6157913"/>
            <a:chOff x="219779" y="348904"/>
            <a:chExt cx="7952621" cy="6158768"/>
          </a:xfrm>
        </p:grpSpPr>
        <p:grpSp>
          <p:nvGrpSpPr>
            <p:cNvPr id="3" name="组合 1"/>
            <p:cNvGrpSpPr>
              <a:grpSpLocks/>
            </p:cNvGrpSpPr>
            <p:nvPr/>
          </p:nvGrpSpPr>
          <p:grpSpPr bwMode="auto">
            <a:xfrm>
              <a:off x="2692874" y="348904"/>
              <a:ext cx="5479525" cy="1383971"/>
              <a:chOff x="1043608" y="620688"/>
              <a:chExt cx="6842394" cy="1728193"/>
            </a:xfrm>
          </p:grpSpPr>
          <p:grpSp>
            <p:nvGrpSpPr>
              <p:cNvPr id="4" name="组合 2"/>
              <p:cNvGrpSpPr/>
              <p:nvPr/>
            </p:nvGrpSpPr>
            <p:grpSpPr>
              <a:xfrm>
                <a:off x="1043608" y="620688"/>
                <a:ext cx="6842394" cy="1728193"/>
                <a:chOff x="1403648" y="2708917"/>
                <a:chExt cx="6842394" cy="1728193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7" name="图片 6"/>
                <p:cNvPicPr>
                  <a:picLocks noChangeAspect="1"/>
                </p:cNvPicPr>
                <p:nvPr/>
              </p:nvPicPr>
              <p:blipFill>
                <a:blip r:embed="rId2" cstate="email">
                  <a:extLst/>
                </a:blip>
                <a:stretch>
                  <a:fillRect/>
                </a:stretch>
              </p:blipFill>
              <p:spPr>
                <a:xfrm>
                  <a:off x="1403648" y="2708917"/>
                  <a:ext cx="2206817" cy="1728193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sp>
              <p:nvSpPr>
                <p:cNvPr id="8" name="矩形 7"/>
                <p:cNvSpPr/>
                <p:nvPr/>
              </p:nvSpPr>
              <p:spPr>
                <a:xfrm>
                  <a:off x="3635894" y="2708917"/>
                  <a:ext cx="4610148" cy="1728193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CN" altLang="en-US" sz="36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itchFamily="34" charset="-122"/>
                      <a:ea typeface="微软雅黑" pitchFamily="34" charset="-122"/>
                    </a:rPr>
                    <a:t>调查目的与方法</a:t>
                  </a:r>
                  <a:endParaRPr lang="zh-CN" altLang="en-US" sz="3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9" name="组合 3"/>
              <p:cNvGrpSpPr/>
              <p:nvPr/>
            </p:nvGrpSpPr>
            <p:grpSpPr>
              <a:xfrm>
                <a:off x="2616815" y="973180"/>
                <a:ext cx="864096" cy="948631"/>
                <a:chOff x="2904847" y="3061409"/>
                <a:chExt cx="864096" cy="948631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2958800" y="3061409"/>
                  <a:ext cx="720080" cy="88395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roadway" pitchFamily="82" charset="0"/>
                      <a:ea typeface="宋体" pitchFamily="2" charset="-122"/>
                    </a:rPr>
                    <a:t>1</a:t>
                  </a:r>
                  <a:endParaRPr lang="zh-CN" altLang="en-US" sz="4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roadway" pitchFamily="82" charset="0"/>
                    <a:ea typeface="宋体" pitchFamily="2" charset="-122"/>
                  </a:endParaRPr>
                </a:p>
              </p:txBody>
            </p:sp>
            <p:sp>
              <p:nvSpPr>
                <p:cNvPr id="6" name="弧形 5"/>
                <p:cNvSpPr/>
                <p:nvPr/>
              </p:nvSpPr>
              <p:spPr>
                <a:xfrm rot="2684158">
                  <a:off x="2904847" y="3145944"/>
                  <a:ext cx="864096" cy="864096"/>
                </a:xfrm>
                <a:prstGeom prst="arc">
                  <a:avLst/>
                </a:prstGeom>
                <a:ln w="50800" cap="rnd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dirty="0"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</p:grpSp>
        <p:grpSp>
          <p:nvGrpSpPr>
            <p:cNvPr id="10" name="组合 22"/>
            <p:cNvGrpSpPr>
              <a:grpSpLocks/>
            </p:cNvGrpSpPr>
            <p:nvPr/>
          </p:nvGrpSpPr>
          <p:grpSpPr bwMode="auto">
            <a:xfrm>
              <a:off x="2687538" y="1931613"/>
              <a:ext cx="5484861" cy="1383971"/>
              <a:chOff x="1036945" y="620688"/>
              <a:chExt cx="6849056" cy="1728193"/>
            </a:xfrm>
          </p:grpSpPr>
          <p:grpSp>
            <p:nvGrpSpPr>
              <p:cNvPr id="11" name="组合 23"/>
              <p:cNvGrpSpPr/>
              <p:nvPr/>
            </p:nvGrpSpPr>
            <p:grpSpPr>
              <a:xfrm>
                <a:off x="1036945" y="620688"/>
                <a:ext cx="6849056" cy="1728193"/>
                <a:chOff x="1396985" y="2708917"/>
                <a:chExt cx="6849056" cy="1728193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28" name="图片 27"/>
                <p:cNvPicPr>
                  <a:picLocks noChangeAspect="1"/>
                </p:cNvPicPr>
                <p:nvPr/>
              </p:nvPicPr>
              <p:blipFill rotWithShape="1">
                <a:blip r:embed="rId3" cstate="email">
                  <a:extLst/>
                </a:blip>
                <a:srcRect/>
                <a:stretch/>
              </p:blipFill>
              <p:spPr>
                <a:xfrm>
                  <a:off x="1396985" y="2711372"/>
                  <a:ext cx="2213480" cy="1725738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sp>
              <p:nvSpPr>
                <p:cNvPr id="29" name="矩形 28"/>
                <p:cNvSpPr/>
                <p:nvPr/>
              </p:nvSpPr>
              <p:spPr>
                <a:xfrm>
                  <a:off x="3635896" y="2708917"/>
                  <a:ext cx="4610145" cy="1728193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CN" altLang="en-US" sz="36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itchFamily="34" charset="-122"/>
                      <a:ea typeface="微软雅黑" pitchFamily="34" charset="-122"/>
                    </a:rPr>
                    <a:t>报告综述</a:t>
                  </a:r>
                  <a:endParaRPr lang="zh-CN" altLang="en-US" sz="3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12" name="组合 24"/>
              <p:cNvGrpSpPr/>
              <p:nvPr/>
            </p:nvGrpSpPr>
            <p:grpSpPr>
              <a:xfrm>
                <a:off x="2616815" y="973180"/>
                <a:ext cx="864096" cy="948631"/>
                <a:chOff x="2904847" y="3061409"/>
                <a:chExt cx="864096" cy="948631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6" name="TextBox 25"/>
                <p:cNvSpPr txBox="1"/>
                <p:nvPr/>
              </p:nvSpPr>
              <p:spPr>
                <a:xfrm>
                  <a:off x="2958800" y="3061409"/>
                  <a:ext cx="720080" cy="88395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roadway" pitchFamily="82" charset="0"/>
                      <a:ea typeface="宋体" pitchFamily="2" charset="-122"/>
                    </a:rPr>
                    <a:t>2</a:t>
                  </a:r>
                  <a:endParaRPr lang="zh-CN" altLang="en-US" sz="4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roadway" pitchFamily="82" charset="0"/>
                    <a:ea typeface="宋体" pitchFamily="2" charset="-122"/>
                  </a:endParaRPr>
                </a:p>
              </p:txBody>
            </p:sp>
            <p:sp>
              <p:nvSpPr>
                <p:cNvPr id="27" name="弧形 26"/>
                <p:cNvSpPr/>
                <p:nvPr/>
              </p:nvSpPr>
              <p:spPr>
                <a:xfrm rot="2684158">
                  <a:off x="2904847" y="3145944"/>
                  <a:ext cx="864096" cy="864096"/>
                </a:xfrm>
                <a:prstGeom prst="arc">
                  <a:avLst/>
                </a:prstGeom>
                <a:ln w="50800" cap="rnd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</p:grpSp>
        </p:grpSp>
        <p:grpSp>
          <p:nvGrpSpPr>
            <p:cNvPr id="13" name="组合 29"/>
            <p:cNvGrpSpPr>
              <a:grpSpLocks/>
            </p:cNvGrpSpPr>
            <p:nvPr/>
          </p:nvGrpSpPr>
          <p:grpSpPr bwMode="auto">
            <a:xfrm>
              <a:off x="2669691" y="3514322"/>
              <a:ext cx="5502708" cy="1400219"/>
              <a:chOff x="1014659" y="635482"/>
              <a:chExt cx="6871343" cy="1748482"/>
            </a:xfrm>
          </p:grpSpPr>
          <p:grpSp>
            <p:nvGrpSpPr>
              <p:cNvPr id="14" name="组合 30"/>
              <p:cNvGrpSpPr/>
              <p:nvPr/>
            </p:nvGrpSpPr>
            <p:grpSpPr>
              <a:xfrm>
                <a:off x="1014659" y="635482"/>
                <a:ext cx="6871343" cy="1748482"/>
                <a:chOff x="1374699" y="2723711"/>
                <a:chExt cx="6871343" cy="1748482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35" name="图片 34"/>
                <p:cNvPicPr>
                  <a:picLocks noChangeAspect="1"/>
                </p:cNvPicPr>
                <p:nvPr/>
              </p:nvPicPr>
              <p:blipFill rotWithShape="1">
                <a:blip r:embed="rId4" cstate="email">
                  <a:extLst/>
                </a:blip>
                <a:srcRect/>
                <a:stretch/>
              </p:blipFill>
              <p:spPr>
                <a:xfrm>
                  <a:off x="1374699" y="2723711"/>
                  <a:ext cx="2465370" cy="1748482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sp>
              <p:nvSpPr>
                <p:cNvPr id="36" name="矩形 35"/>
                <p:cNvSpPr/>
                <p:nvPr/>
              </p:nvSpPr>
              <p:spPr>
                <a:xfrm>
                  <a:off x="3635897" y="2733855"/>
                  <a:ext cx="4610145" cy="1728193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CN" altLang="en-US" sz="3600" b="1" dirty="0" smtClean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itchFamily="34" charset="-122"/>
                      <a:ea typeface="微软雅黑" pitchFamily="34" charset="-122"/>
                    </a:rPr>
                    <a:t>数据分析</a:t>
                  </a:r>
                  <a:endParaRPr lang="zh-CN" altLang="en-US" sz="36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15" name="组合 31"/>
              <p:cNvGrpSpPr/>
              <p:nvPr/>
            </p:nvGrpSpPr>
            <p:grpSpPr>
              <a:xfrm>
                <a:off x="2616815" y="973180"/>
                <a:ext cx="864096" cy="948631"/>
                <a:chOff x="2904847" y="3061409"/>
                <a:chExt cx="864096" cy="948631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3" name="TextBox 32"/>
                <p:cNvSpPr txBox="1"/>
                <p:nvPr/>
              </p:nvSpPr>
              <p:spPr>
                <a:xfrm>
                  <a:off x="2958063" y="3061409"/>
                  <a:ext cx="720080" cy="88395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roadway" pitchFamily="82" charset="0"/>
                      <a:ea typeface="宋体" pitchFamily="2" charset="-122"/>
                    </a:rPr>
                    <a:t>3</a:t>
                  </a:r>
                  <a:endParaRPr lang="zh-CN" altLang="en-US" sz="4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roadway" pitchFamily="82" charset="0"/>
                    <a:ea typeface="宋体" pitchFamily="2" charset="-122"/>
                  </a:endParaRPr>
                </a:p>
              </p:txBody>
            </p:sp>
            <p:sp>
              <p:nvSpPr>
                <p:cNvPr id="34" name="弧形 33"/>
                <p:cNvSpPr/>
                <p:nvPr/>
              </p:nvSpPr>
              <p:spPr>
                <a:xfrm rot="2684158">
                  <a:off x="2904847" y="3145944"/>
                  <a:ext cx="864096" cy="864096"/>
                </a:xfrm>
                <a:prstGeom prst="arc">
                  <a:avLst/>
                </a:prstGeom>
                <a:ln w="50800" cap="rnd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</p:grpSp>
        </p:grpSp>
        <p:grpSp>
          <p:nvGrpSpPr>
            <p:cNvPr id="16" name="组合 36"/>
            <p:cNvGrpSpPr>
              <a:grpSpLocks/>
            </p:cNvGrpSpPr>
            <p:nvPr/>
          </p:nvGrpSpPr>
          <p:grpSpPr bwMode="auto">
            <a:xfrm>
              <a:off x="2699790" y="5113278"/>
              <a:ext cx="5472610" cy="1394394"/>
              <a:chOff x="1052244" y="635480"/>
              <a:chExt cx="6833760" cy="1741208"/>
            </a:xfrm>
          </p:grpSpPr>
          <p:grpSp>
            <p:nvGrpSpPr>
              <p:cNvPr id="17" name="组合 37"/>
              <p:cNvGrpSpPr/>
              <p:nvPr/>
            </p:nvGrpSpPr>
            <p:grpSpPr>
              <a:xfrm>
                <a:off x="1052244" y="635480"/>
                <a:ext cx="6833760" cy="1741208"/>
                <a:chOff x="1412284" y="2723709"/>
                <a:chExt cx="6833760" cy="1741208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42" name="图片 41"/>
                <p:cNvPicPr>
                  <a:picLocks noChangeAspect="1"/>
                </p:cNvPicPr>
                <p:nvPr/>
              </p:nvPicPr>
              <p:blipFill rotWithShape="1">
                <a:blip r:embed="rId5" cstate="email">
                  <a:extLst/>
                </a:blip>
                <a:srcRect/>
                <a:stretch/>
              </p:blipFill>
              <p:spPr>
                <a:xfrm flipH="1">
                  <a:off x="1412284" y="2723709"/>
                  <a:ext cx="2223610" cy="1741208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sp>
              <p:nvSpPr>
                <p:cNvPr id="43" name="矩形 42"/>
                <p:cNvSpPr/>
                <p:nvPr/>
              </p:nvSpPr>
              <p:spPr>
                <a:xfrm>
                  <a:off x="3635895" y="2730217"/>
                  <a:ext cx="4610149" cy="1728192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CN" altLang="en-US" sz="3600" b="1" dirty="0" smtClean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itchFamily="34" charset="-122"/>
                      <a:ea typeface="微软雅黑" pitchFamily="34" charset="-122"/>
                    </a:rPr>
                    <a:t>敬业度提升建议</a:t>
                  </a:r>
                  <a:endParaRPr lang="zh-CN" altLang="en-US" sz="36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18" name="组合 38"/>
              <p:cNvGrpSpPr/>
              <p:nvPr/>
            </p:nvGrpSpPr>
            <p:grpSpPr>
              <a:xfrm>
                <a:off x="2616815" y="973180"/>
                <a:ext cx="864096" cy="948631"/>
                <a:chOff x="2904847" y="3061409"/>
                <a:chExt cx="864096" cy="948631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0" name="TextBox 39"/>
                <p:cNvSpPr txBox="1"/>
                <p:nvPr/>
              </p:nvSpPr>
              <p:spPr>
                <a:xfrm>
                  <a:off x="2958800" y="3061409"/>
                  <a:ext cx="720080" cy="88395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roadway" pitchFamily="82" charset="0"/>
                      <a:ea typeface="宋体" pitchFamily="2" charset="-122"/>
                    </a:rPr>
                    <a:t>4</a:t>
                  </a:r>
                  <a:endParaRPr lang="zh-CN" altLang="en-US" sz="4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roadway" pitchFamily="82" charset="0"/>
                    <a:ea typeface="宋体" pitchFamily="2" charset="-122"/>
                  </a:endParaRPr>
                </a:p>
              </p:txBody>
            </p:sp>
            <p:sp>
              <p:nvSpPr>
                <p:cNvPr id="41" name="弧形 40"/>
                <p:cNvSpPr/>
                <p:nvPr/>
              </p:nvSpPr>
              <p:spPr>
                <a:xfrm rot="2684158">
                  <a:off x="2904847" y="3145944"/>
                  <a:ext cx="864096" cy="864096"/>
                </a:xfrm>
                <a:prstGeom prst="arc">
                  <a:avLst/>
                </a:prstGeom>
                <a:ln w="50800" cap="rnd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</p:grpSp>
        </p:grpSp>
        <p:sp>
          <p:nvSpPr>
            <p:cNvPr id="44" name="矩形 43"/>
            <p:cNvSpPr/>
            <p:nvPr/>
          </p:nvSpPr>
          <p:spPr>
            <a:xfrm>
              <a:off x="219779" y="348904"/>
              <a:ext cx="2207055" cy="613654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zh-CN" altLang="en-US" sz="4400" b="1" dirty="0" smtClean="0">
                  <a:latin typeface="微软雅黑" pitchFamily="34" charset="-122"/>
                  <a:ea typeface="微软雅黑" pitchFamily="34" charset="-122"/>
                </a:rPr>
                <a:t>企业敬业度调研报告</a:t>
              </a:r>
              <a:endParaRPr lang="zh-CN" altLang="en-US" sz="4400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zh-CN" b="1" dirty="0" smtClean="0">
                <a:solidFill>
                  <a:schemeClr val="accent1"/>
                </a:solidFill>
              </a:rPr>
              <a:t> </a:t>
            </a:r>
            <a:r>
              <a:rPr lang="en-US" altLang="zh-CN" sz="4800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</a:t>
            </a:r>
            <a:r>
              <a:rPr lang="en-US" altLang="zh-CN" b="1" dirty="0" smtClean="0">
                <a:solidFill>
                  <a:schemeClr val="accent1"/>
                </a:solidFill>
              </a:rPr>
              <a:t>      </a:t>
            </a:r>
            <a:r>
              <a:rPr lang="zh-CN" altLang="en-US" sz="4500" b="1" dirty="0" smtClean="0">
                <a:latin typeface="微软雅黑" pitchFamily="34" charset="-122"/>
                <a:ea typeface="微软雅黑" pitchFamily="34" charset="-122"/>
              </a:rPr>
              <a:t>整体情况分析</a:t>
            </a:r>
            <a:endParaRPr lang="en-US" altLang="zh-CN" sz="45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en-US" altLang="zh-CN" sz="3300" b="1" dirty="0" smtClean="0">
                <a:latin typeface="微软雅黑" pitchFamily="34" charset="-122"/>
                <a:ea typeface="微软雅黑" pitchFamily="34" charset="-122"/>
              </a:rPr>
              <a:t>        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整体敬业度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     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敬业度所占比例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     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敬业度因素分析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en-US" altLang="zh-CN" sz="2600" dirty="0" smtClean="0">
                <a:latin typeface="微软雅黑" pitchFamily="34" charset="-122"/>
                <a:ea typeface="微软雅黑" pitchFamily="34" charset="-122"/>
              </a:rPr>
              <a:t>           </a:t>
            </a:r>
          </a:p>
          <a:p>
            <a:pPr>
              <a:buNone/>
            </a:pPr>
            <a:r>
              <a:rPr lang="en-US" altLang="zh-CN" sz="2600" dirty="0" smtClean="0">
                <a:latin typeface="微软雅黑" pitchFamily="34" charset="-122"/>
                <a:ea typeface="微软雅黑" pitchFamily="34" charset="-122"/>
              </a:rPr>
              <a:t>           </a:t>
            </a:r>
          </a:p>
          <a:p>
            <a:pPr>
              <a:buNone/>
            </a:pPr>
            <a:r>
              <a:rPr lang="en-US" altLang="zh-CN" sz="4800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 B   </a:t>
            </a:r>
            <a:r>
              <a:rPr lang="zh-CN" altLang="en-US" sz="4500" b="1" dirty="0" smtClean="0">
                <a:latin typeface="微软雅黑" pitchFamily="34" charset="-122"/>
                <a:ea typeface="微软雅黑" pitchFamily="34" charset="-122"/>
              </a:rPr>
              <a:t>特征分析</a:t>
            </a:r>
            <a:endParaRPr lang="en-US" altLang="zh-CN" sz="45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en-US" altLang="zh-CN" sz="3500" b="1" dirty="0" smtClean="0">
                <a:latin typeface="微软雅黑" pitchFamily="34" charset="-122"/>
                <a:ea typeface="微软雅黑" pitchFamily="34" charset="-122"/>
              </a:rPr>
              <a:t>       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个人特征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    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企业特征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zh-CN" altLang="en-US" dirty="0" smtClean="0"/>
              <a:t>        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en-US" altLang="zh-CN" sz="2600" dirty="0" smtClean="0"/>
              <a:t>  </a:t>
            </a:r>
          </a:p>
          <a:p>
            <a:pPr>
              <a:buNone/>
            </a:pPr>
            <a:endParaRPr lang="en-US" altLang="zh-CN" sz="2600" dirty="0" smtClean="0"/>
          </a:p>
          <a:p>
            <a:pPr>
              <a:buNone/>
            </a:pPr>
            <a:endParaRPr lang="en-US" altLang="zh-CN" sz="2000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zh-CN" altLang="en-US" sz="2000" dirty="0">
              <a:solidFill>
                <a:schemeClr val="accent1"/>
              </a:solidFill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zh-CN" dirty="0" smtClean="0"/>
              <a:t>   </a:t>
            </a:r>
            <a:r>
              <a:rPr lang="en-US" altLang="zh-CN" sz="4800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   </a:t>
            </a:r>
            <a:r>
              <a:rPr lang="zh-CN" altLang="en-US" sz="4500" b="1" dirty="0" smtClean="0">
                <a:latin typeface="微软雅黑" pitchFamily="34" charset="-122"/>
                <a:ea typeface="微软雅黑" pitchFamily="34" charset="-122"/>
              </a:rPr>
              <a:t>问卷问题分析</a:t>
            </a:r>
            <a:endParaRPr lang="en-US" altLang="zh-CN" sz="45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zh-CN" altLang="en-US" sz="2900" dirty="0" smtClean="0">
                <a:latin typeface="微软雅黑" pitchFamily="34" charset="-122"/>
                <a:ea typeface="微软雅黑" pitchFamily="34" charset="-122"/>
              </a:rPr>
              <a:t>          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表现最佳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最差的五个问题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     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表现最差的问题分析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endParaRPr lang="en-US" altLang="zh-CN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altLang="zh-CN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altLang="zh-CN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altLang="zh-CN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altLang="zh-CN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altLang="zh-CN" b="1" dirty="0" smtClean="0">
                <a:solidFill>
                  <a:schemeClr val="accent1"/>
                </a:solidFill>
              </a:rPr>
              <a:t>   </a:t>
            </a:r>
            <a:endParaRPr lang="en-US" altLang="zh-CN" b="1" dirty="0" smtClean="0"/>
          </a:p>
          <a:p>
            <a:pPr>
              <a:buNone/>
            </a:pPr>
            <a:endParaRPr lang="en-US" altLang="zh-CN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altLang="zh-CN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altLang="zh-CN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altLang="zh-CN" b="1" dirty="0" smtClean="0">
                <a:solidFill>
                  <a:schemeClr val="accent1"/>
                </a:solidFill>
              </a:rPr>
              <a:t>  </a:t>
            </a:r>
          </a:p>
          <a:p>
            <a:pPr>
              <a:buNone/>
            </a:pPr>
            <a:endParaRPr lang="en-US" altLang="zh-CN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altLang="zh-CN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altLang="zh-CN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altLang="zh-CN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zh-CN" altLang="en-US" b="1" dirty="0" smtClean="0">
              <a:solidFill>
                <a:schemeClr val="accent1"/>
              </a:solidFill>
            </a:endParaRPr>
          </a:p>
        </p:txBody>
      </p:sp>
      <p:cxnSp>
        <p:nvCxnSpPr>
          <p:cNvPr id="6" name="直接连接符 5"/>
          <p:cNvCxnSpPr/>
          <p:nvPr/>
        </p:nvCxnSpPr>
        <p:spPr>
          <a:xfrm rot="5400000">
            <a:off x="-967740" y="3787140"/>
            <a:ext cx="4739640" cy="158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rot="5400000">
            <a:off x="4373880" y="3825240"/>
            <a:ext cx="478536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标题 7"/>
          <p:cNvSpPr txBox="1">
            <a:spLocks noGrp="1"/>
          </p:cNvSpPr>
          <p:nvPr>
            <p:ph type="title"/>
          </p:nvPr>
        </p:nvSpPr>
        <p:spPr>
          <a:xfrm>
            <a:off x="838200" y="548640"/>
            <a:ext cx="10515600" cy="76200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数据分析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0"/>
          <p:cNvGrpSpPr>
            <a:grpSpLocks/>
          </p:cNvGrpSpPr>
          <p:nvPr/>
        </p:nvGrpSpPr>
        <p:grpSpPr bwMode="auto">
          <a:xfrm>
            <a:off x="476250" y="349251"/>
            <a:ext cx="11188701" cy="6157913"/>
            <a:chOff x="219779" y="348904"/>
            <a:chExt cx="7952621" cy="6158768"/>
          </a:xfrm>
        </p:grpSpPr>
        <p:grpSp>
          <p:nvGrpSpPr>
            <p:cNvPr id="3" name="组合 1"/>
            <p:cNvGrpSpPr>
              <a:grpSpLocks/>
            </p:cNvGrpSpPr>
            <p:nvPr/>
          </p:nvGrpSpPr>
          <p:grpSpPr bwMode="auto">
            <a:xfrm>
              <a:off x="2692874" y="348904"/>
              <a:ext cx="5479525" cy="1383971"/>
              <a:chOff x="1043608" y="620688"/>
              <a:chExt cx="6842394" cy="1728193"/>
            </a:xfrm>
          </p:grpSpPr>
          <p:grpSp>
            <p:nvGrpSpPr>
              <p:cNvPr id="4" name="组合 2"/>
              <p:cNvGrpSpPr/>
              <p:nvPr/>
            </p:nvGrpSpPr>
            <p:grpSpPr>
              <a:xfrm>
                <a:off x="1043608" y="620688"/>
                <a:ext cx="6842394" cy="1728193"/>
                <a:chOff x="1403648" y="2708917"/>
                <a:chExt cx="6842394" cy="1728193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7" name="图片 6"/>
                <p:cNvPicPr>
                  <a:picLocks noChangeAspect="1"/>
                </p:cNvPicPr>
                <p:nvPr/>
              </p:nvPicPr>
              <p:blipFill>
                <a:blip r:embed="rId2" cstate="email">
                  <a:extLst/>
                </a:blip>
                <a:stretch>
                  <a:fillRect/>
                </a:stretch>
              </p:blipFill>
              <p:spPr>
                <a:xfrm>
                  <a:off x="1403648" y="2708917"/>
                  <a:ext cx="2206817" cy="1728193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sp>
              <p:nvSpPr>
                <p:cNvPr id="8" name="矩形 7"/>
                <p:cNvSpPr/>
                <p:nvPr/>
              </p:nvSpPr>
              <p:spPr>
                <a:xfrm>
                  <a:off x="3635894" y="2708917"/>
                  <a:ext cx="4610148" cy="1728193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CN" altLang="en-US" sz="3600" b="1" dirty="0" smtClean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itchFamily="34" charset="-122"/>
                      <a:ea typeface="微软雅黑" pitchFamily="34" charset="-122"/>
                    </a:rPr>
                    <a:t>调查目的与方法</a:t>
                  </a:r>
                  <a:endParaRPr lang="zh-CN" altLang="en-US" sz="36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9" name="组合 3"/>
              <p:cNvGrpSpPr/>
              <p:nvPr/>
            </p:nvGrpSpPr>
            <p:grpSpPr>
              <a:xfrm>
                <a:off x="2616815" y="973180"/>
                <a:ext cx="864096" cy="948631"/>
                <a:chOff x="2904847" y="3061409"/>
                <a:chExt cx="864096" cy="948631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2958800" y="3061409"/>
                  <a:ext cx="720080" cy="88395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roadway" pitchFamily="82" charset="0"/>
                      <a:ea typeface="宋体" pitchFamily="2" charset="-122"/>
                    </a:rPr>
                    <a:t>1</a:t>
                  </a:r>
                  <a:endParaRPr lang="zh-CN" altLang="en-US" sz="4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roadway" pitchFamily="82" charset="0"/>
                    <a:ea typeface="宋体" pitchFamily="2" charset="-122"/>
                  </a:endParaRPr>
                </a:p>
              </p:txBody>
            </p:sp>
            <p:sp>
              <p:nvSpPr>
                <p:cNvPr id="6" name="弧形 5"/>
                <p:cNvSpPr/>
                <p:nvPr/>
              </p:nvSpPr>
              <p:spPr>
                <a:xfrm rot="2684158">
                  <a:off x="2904847" y="3145944"/>
                  <a:ext cx="864096" cy="864096"/>
                </a:xfrm>
                <a:prstGeom prst="arc">
                  <a:avLst/>
                </a:prstGeom>
                <a:ln w="50800" cap="rnd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dirty="0"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</p:grpSp>
        <p:grpSp>
          <p:nvGrpSpPr>
            <p:cNvPr id="10" name="组合 22"/>
            <p:cNvGrpSpPr>
              <a:grpSpLocks/>
            </p:cNvGrpSpPr>
            <p:nvPr/>
          </p:nvGrpSpPr>
          <p:grpSpPr bwMode="auto">
            <a:xfrm>
              <a:off x="2687538" y="1931613"/>
              <a:ext cx="5484861" cy="1383971"/>
              <a:chOff x="1036945" y="620688"/>
              <a:chExt cx="6849057" cy="1728193"/>
            </a:xfrm>
          </p:grpSpPr>
          <p:grpSp>
            <p:nvGrpSpPr>
              <p:cNvPr id="11" name="组合 23"/>
              <p:cNvGrpSpPr/>
              <p:nvPr/>
            </p:nvGrpSpPr>
            <p:grpSpPr>
              <a:xfrm>
                <a:off x="1036945" y="620688"/>
                <a:ext cx="6849057" cy="1728193"/>
                <a:chOff x="1396985" y="2708917"/>
                <a:chExt cx="6849057" cy="1728193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28" name="图片 27"/>
                <p:cNvPicPr>
                  <a:picLocks noChangeAspect="1"/>
                </p:cNvPicPr>
                <p:nvPr/>
              </p:nvPicPr>
              <p:blipFill rotWithShape="1">
                <a:blip r:embed="rId3" cstate="email">
                  <a:extLst/>
                </a:blip>
                <a:srcRect/>
                <a:stretch/>
              </p:blipFill>
              <p:spPr>
                <a:xfrm>
                  <a:off x="1396985" y="2711372"/>
                  <a:ext cx="2213480" cy="1725738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sp>
              <p:nvSpPr>
                <p:cNvPr id="29" name="矩形 28"/>
                <p:cNvSpPr/>
                <p:nvPr/>
              </p:nvSpPr>
              <p:spPr>
                <a:xfrm>
                  <a:off x="3635897" y="2708917"/>
                  <a:ext cx="4610145" cy="1728193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CN" altLang="en-US" sz="3600" b="1" dirty="0" smtClean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itchFamily="34" charset="-122"/>
                      <a:ea typeface="微软雅黑" pitchFamily="34" charset="-122"/>
                    </a:rPr>
                    <a:t>报告综述</a:t>
                  </a:r>
                  <a:endParaRPr lang="zh-CN" altLang="en-US" sz="36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12" name="组合 24"/>
              <p:cNvGrpSpPr/>
              <p:nvPr/>
            </p:nvGrpSpPr>
            <p:grpSpPr>
              <a:xfrm>
                <a:off x="2616815" y="973180"/>
                <a:ext cx="864096" cy="948631"/>
                <a:chOff x="2904847" y="3061409"/>
                <a:chExt cx="864096" cy="948631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6" name="TextBox 25"/>
                <p:cNvSpPr txBox="1"/>
                <p:nvPr/>
              </p:nvSpPr>
              <p:spPr>
                <a:xfrm>
                  <a:off x="2958800" y="3061409"/>
                  <a:ext cx="720080" cy="88395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roadway" pitchFamily="82" charset="0"/>
                      <a:ea typeface="宋体" pitchFamily="2" charset="-122"/>
                    </a:rPr>
                    <a:t>2</a:t>
                  </a:r>
                  <a:endParaRPr lang="zh-CN" altLang="en-US" sz="4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roadway" pitchFamily="82" charset="0"/>
                    <a:ea typeface="宋体" pitchFamily="2" charset="-122"/>
                  </a:endParaRPr>
                </a:p>
              </p:txBody>
            </p:sp>
            <p:sp>
              <p:nvSpPr>
                <p:cNvPr id="27" name="弧形 26"/>
                <p:cNvSpPr/>
                <p:nvPr/>
              </p:nvSpPr>
              <p:spPr>
                <a:xfrm rot="2684158">
                  <a:off x="2904847" y="3145944"/>
                  <a:ext cx="864096" cy="864096"/>
                </a:xfrm>
                <a:prstGeom prst="arc">
                  <a:avLst/>
                </a:prstGeom>
                <a:ln w="50800" cap="rnd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</p:grpSp>
        </p:grpSp>
        <p:grpSp>
          <p:nvGrpSpPr>
            <p:cNvPr id="13" name="组合 29"/>
            <p:cNvGrpSpPr>
              <a:grpSpLocks/>
            </p:cNvGrpSpPr>
            <p:nvPr/>
          </p:nvGrpSpPr>
          <p:grpSpPr bwMode="auto">
            <a:xfrm>
              <a:off x="2669691" y="3514322"/>
              <a:ext cx="5502708" cy="1400219"/>
              <a:chOff x="1014659" y="635482"/>
              <a:chExt cx="6871343" cy="1748482"/>
            </a:xfrm>
          </p:grpSpPr>
          <p:grpSp>
            <p:nvGrpSpPr>
              <p:cNvPr id="14" name="组合 30"/>
              <p:cNvGrpSpPr/>
              <p:nvPr/>
            </p:nvGrpSpPr>
            <p:grpSpPr>
              <a:xfrm>
                <a:off x="1014659" y="635482"/>
                <a:ext cx="6871343" cy="1748482"/>
                <a:chOff x="1374699" y="2723711"/>
                <a:chExt cx="6871343" cy="1748482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35" name="图片 34"/>
                <p:cNvPicPr>
                  <a:picLocks noChangeAspect="1"/>
                </p:cNvPicPr>
                <p:nvPr/>
              </p:nvPicPr>
              <p:blipFill rotWithShape="1">
                <a:blip r:embed="rId4" cstate="email">
                  <a:extLst/>
                </a:blip>
                <a:srcRect/>
                <a:stretch/>
              </p:blipFill>
              <p:spPr>
                <a:xfrm>
                  <a:off x="1374699" y="2723711"/>
                  <a:ext cx="2465370" cy="1748482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sp>
              <p:nvSpPr>
                <p:cNvPr id="36" name="矩形 35"/>
                <p:cNvSpPr/>
                <p:nvPr/>
              </p:nvSpPr>
              <p:spPr>
                <a:xfrm>
                  <a:off x="3635897" y="2733855"/>
                  <a:ext cx="4610145" cy="1728193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CN" altLang="en-US" sz="3600" b="1" dirty="0" smtClean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itchFamily="34" charset="-122"/>
                      <a:ea typeface="微软雅黑" pitchFamily="34" charset="-122"/>
                    </a:rPr>
                    <a:t>数据分析</a:t>
                  </a:r>
                  <a:endParaRPr lang="zh-CN" altLang="en-US" sz="36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15" name="组合 31"/>
              <p:cNvGrpSpPr/>
              <p:nvPr/>
            </p:nvGrpSpPr>
            <p:grpSpPr>
              <a:xfrm>
                <a:off x="2616815" y="973180"/>
                <a:ext cx="864096" cy="948631"/>
                <a:chOff x="2904847" y="3061409"/>
                <a:chExt cx="864096" cy="948631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3" name="TextBox 32"/>
                <p:cNvSpPr txBox="1"/>
                <p:nvPr/>
              </p:nvSpPr>
              <p:spPr>
                <a:xfrm>
                  <a:off x="2958063" y="3061409"/>
                  <a:ext cx="720080" cy="88395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roadway" pitchFamily="82" charset="0"/>
                      <a:ea typeface="宋体" pitchFamily="2" charset="-122"/>
                    </a:rPr>
                    <a:t>3</a:t>
                  </a:r>
                  <a:endParaRPr lang="zh-CN" altLang="en-US" sz="4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roadway" pitchFamily="82" charset="0"/>
                    <a:ea typeface="宋体" pitchFamily="2" charset="-122"/>
                  </a:endParaRPr>
                </a:p>
              </p:txBody>
            </p:sp>
            <p:sp>
              <p:nvSpPr>
                <p:cNvPr id="34" name="弧形 33"/>
                <p:cNvSpPr/>
                <p:nvPr/>
              </p:nvSpPr>
              <p:spPr>
                <a:xfrm rot="2684158">
                  <a:off x="2904847" y="3145944"/>
                  <a:ext cx="864096" cy="864096"/>
                </a:xfrm>
                <a:prstGeom prst="arc">
                  <a:avLst/>
                </a:prstGeom>
                <a:ln w="50800" cap="rnd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</p:grpSp>
        </p:grpSp>
        <p:grpSp>
          <p:nvGrpSpPr>
            <p:cNvPr id="16" name="组合 36"/>
            <p:cNvGrpSpPr>
              <a:grpSpLocks/>
            </p:cNvGrpSpPr>
            <p:nvPr/>
          </p:nvGrpSpPr>
          <p:grpSpPr bwMode="auto">
            <a:xfrm>
              <a:off x="2699790" y="5113278"/>
              <a:ext cx="5472610" cy="1394394"/>
              <a:chOff x="1052244" y="635480"/>
              <a:chExt cx="6833760" cy="1741208"/>
            </a:xfrm>
          </p:grpSpPr>
          <p:grpSp>
            <p:nvGrpSpPr>
              <p:cNvPr id="17" name="组合 37"/>
              <p:cNvGrpSpPr/>
              <p:nvPr/>
            </p:nvGrpSpPr>
            <p:grpSpPr>
              <a:xfrm>
                <a:off x="1052244" y="635480"/>
                <a:ext cx="6833760" cy="1741208"/>
                <a:chOff x="1412284" y="2723709"/>
                <a:chExt cx="6833760" cy="1741208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42" name="图片 41"/>
                <p:cNvPicPr>
                  <a:picLocks noChangeAspect="1"/>
                </p:cNvPicPr>
                <p:nvPr/>
              </p:nvPicPr>
              <p:blipFill rotWithShape="1">
                <a:blip r:embed="rId5" cstate="email">
                  <a:extLst/>
                </a:blip>
                <a:srcRect/>
                <a:stretch/>
              </p:blipFill>
              <p:spPr>
                <a:xfrm flipH="1">
                  <a:off x="1412284" y="2723709"/>
                  <a:ext cx="2223610" cy="1741208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sp>
              <p:nvSpPr>
                <p:cNvPr id="43" name="矩形 42"/>
                <p:cNvSpPr/>
                <p:nvPr/>
              </p:nvSpPr>
              <p:spPr>
                <a:xfrm>
                  <a:off x="3635895" y="2730217"/>
                  <a:ext cx="4610149" cy="1728192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CN" altLang="en-US" sz="3600" b="1" dirty="0" smtClean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itchFamily="34" charset="-122"/>
                      <a:ea typeface="微软雅黑" pitchFamily="34" charset="-122"/>
                    </a:rPr>
                    <a:t>敬业度提升建议</a:t>
                  </a:r>
                  <a:endParaRPr lang="zh-CN" altLang="en-US" sz="36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18" name="组合 38"/>
              <p:cNvGrpSpPr/>
              <p:nvPr/>
            </p:nvGrpSpPr>
            <p:grpSpPr>
              <a:xfrm>
                <a:off x="2616815" y="973180"/>
                <a:ext cx="864096" cy="948631"/>
                <a:chOff x="2904847" y="3061409"/>
                <a:chExt cx="864096" cy="948631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0" name="TextBox 39"/>
                <p:cNvSpPr txBox="1"/>
                <p:nvPr/>
              </p:nvSpPr>
              <p:spPr>
                <a:xfrm>
                  <a:off x="2958800" y="3061409"/>
                  <a:ext cx="720080" cy="88395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roadway" pitchFamily="82" charset="0"/>
                      <a:ea typeface="宋体" pitchFamily="2" charset="-122"/>
                    </a:rPr>
                    <a:t>4</a:t>
                  </a:r>
                  <a:endParaRPr lang="zh-CN" altLang="en-US" sz="4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roadway" pitchFamily="82" charset="0"/>
                    <a:ea typeface="宋体" pitchFamily="2" charset="-122"/>
                  </a:endParaRPr>
                </a:p>
              </p:txBody>
            </p:sp>
            <p:sp>
              <p:nvSpPr>
                <p:cNvPr id="41" name="弧形 40"/>
                <p:cNvSpPr/>
                <p:nvPr/>
              </p:nvSpPr>
              <p:spPr>
                <a:xfrm rot="2684158">
                  <a:off x="2904847" y="3145944"/>
                  <a:ext cx="864096" cy="864096"/>
                </a:xfrm>
                <a:prstGeom prst="arc">
                  <a:avLst/>
                </a:prstGeom>
                <a:ln w="50800" cap="rnd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</p:grpSp>
        </p:grpSp>
        <p:sp>
          <p:nvSpPr>
            <p:cNvPr id="44" name="矩形 43"/>
            <p:cNvSpPr/>
            <p:nvPr/>
          </p:nvSpPr>
          <p:spPr>
            <a:xfrm>
              <a:off x="219779" y="348904"/>
              <a:ext cx="2207055" cy="613654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zh-CN" altLang="en-US" sz="4400" b="1" dirty="0" smtClean="0">
                  <a:latin typeface="微软雅黑" pitchFamily="34" charset="-122"/>
                  <a:ea typeface="微软雅黑" pitchFamily="34" charset="-122"/>
                </a:rPr>
                <a:t>企业敬业度调研报告</a:t>
              </a:r>
              <a:endParaRPr lang="zh-CN" altLang="en-US" sz="4400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67102" y="1194814"/>
            <a:ext cx="10497863" cy="533210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一、本年受调研对象敬业度相比较</a:t>
            </a:r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2012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年调研对象有所下降</a:t>
            </a:r>
            <a:endParaRPr lang="en-US" altLang="zh-CN" b="1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通过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调查分析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发现：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2013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年调研对象整体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敬业度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3.65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分（百分数得分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73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分），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相比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2012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同期的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3.91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分（百分数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78.2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分），整体敬业度相比较去年有所下降，但仍然高于全国平均水平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67%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2012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年相关机构全国调研数据）。利用层次分析法，进一步发现：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2013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年，低敬业度占所有员工的比例为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8.1%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，较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2012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年有所升高，高敬业度占所有员工的比例为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29.8%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，较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2012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年有所降低。针对以上调研数据的成因分析：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p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本年度制造型企业在整体受调研对象中占比较大，整体效益受宏观环境影响较大，波及到员工收入水平和前景感知；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p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受调研的新生代及职业壮年期员工比例较去年增大，这部分人群对组织文化氛围、直线经理的领导力、个人学习成长空间等更为敏感；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p"/>
            </a:pP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    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剪去对角的矩形 5"/>
          <p:cNvSpPr/>
          <p:nvPr/>
        </p:nvSpPr>
        <p:spPr>
          <a:xfrm>
            <a:off x="762000" y="396240"/>
            <a:ext cx="10591800" cy="71628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报告综述</a:t>
            </a: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调查发现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151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596044"/>
            <a:ext cx="5181600" cy="4580919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          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整体敬业度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zh-CN" altLang="en-US" sz="1800" dirty="0" smtClean="0">
                <a:latin typeface="微软雅黑" pitchFamily="34" charset="-122"/>
                <a:ea typeface="微软雅黑" pitchFamily="34" charset="-122"/>
              </a:rPr>
              <a:t>满分为</a:t>
            </a: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100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half" idx="2"/>
          </p:nvPr>
        </p:nvGraphicFramePr>
        <p:xfrm>
          <a:off x="6550023" y="1862138"/>
          <a:ext cx="5204172" cy="14732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955031"/>
                <a:gridCol w="779693"/>
                <a:gridCol w="867362"/>
                <a:gridCol w="867362"/>
                <a:gridCol w="867362"/>
                <a:gridCol w="867362"/>
              </a:tblGrid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2400" u="none" strike="noStrike" dirty="0"/>
                        <a:t>　 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2400" u="none" strike="noStrike" dirty="0"/>
                        <a:t>基本需求 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2400" u="none" strike="noStrike" dirty="0"/>
                        <a:t>支持辅导 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2400" u="none" strike="noStrike"/>
                        <a:t>情感关爱 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2400" u="none" strike="noStrike"/>
                        <a:t>共同成长 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2400" u="none" strike="noStrike"/>
                        <a:t>伙伴关系 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2400" u="none" strike="noStrike"/>
                        <a:t>2012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400" u="none" strike="noStrike" dirty="0"/>
                        <a:t>79.6</a:t>
                      </a:r>
                      <a:endParaRPr lang="en-US" altLang="zh-CN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400" u="none" strike="noStrike"/>
                        <a:t>76.4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400" u="none" strike="noStrike" dirty="0"/>
                        <a:t>80.4</a:t>
                      </a:r>
                      <a:endParaRPr lang="en-US" altLang="zh-CN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400" u="none" strike="noStrike"/>
                        <a:t>76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400" u="none" strike="noStrike"/>
                        <a:t>76.2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2400" u="none" strike="noStrike"/>
                        <a:t>2013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400" u="none" strike="noStrike"/>
                        <a:t>76.6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400" u="none" strike="noStrike"/>
                        <a:t>69.4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400" u="none" strike="noStrike"/>
                        <a:t>78.6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400" u="none" strike="noStrike" dirty="0"/>
                        <a:t>68.2</a:t>
                      </a:r>
                      <a:endParaRPr lang="en-US" altLang="zh-CN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400" u="none" strike="noStrike" dirty="0"/>
                        <a:t>72.4</a:t>
                      </a:r>
                      <a:endParaRPr lang="en-US" altLang="zh-CN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" name="图表 4"/>
          <p:cNvGraphicFramePr/>
          <p:nvPr/>
        </p:nvGraphicFramePr>
        <p:xfrm>
          <a:off x="465513" y="2161309"/>
          <a:ext cx="5918662" cy="4438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50429" y="3674225"/>
            <a:ext cx="53533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2013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年整体敬业度百分比得分为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73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分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相比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2012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年同期，整体敬业度</a:t>
            </a:r>
            <a:r>
              <a:rPr lang="zh-CN" altLang="en-US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下降</a:t>
            </a:r>
            <a:r>
              <a:rPr lang="en-US" altLang="zh-CN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4.7</a:t>
            </a:r>
            <a:r>
              <a:rPr lang="zh-CN" altLang="en-US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个百分点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。其中，“共同成长”驱动因子</a:t>
            </a:r>
            <a:r>
              <a:rPr lang="zh-CN" altLang="en-US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下降</a:t>
            </a:r>
            <a:r>
              <a:rPr lang="en-US" altLang="zh-CN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7.8</a:t>
            </a:r>
            <a:r>
              <a:rPr lang="zh-CN" altLang="en-US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个百分点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，最为明显。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受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2013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年整体经济环境影响，企业利润减少，培训、学习等成长机会减少，员工整体敬业度有所降低。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dirty="0"/>
          </a:p>
        </p:txBody>
      </p:sp>
      <p:sp>
        <p:nvSpPr>
          <p:cNvPr id="9" name="标题 7"/>
          <p:cNvSpPr txBox="1">
            <a:spLocks/>
          </p:cNvSpPr>
          <p:nvPr/>
        </p:nvSpPr>
        <p:spPr>
          <a:xfrm>
            <a:off x="822960" y="594360"/>
            <a:ext cx="10515600" cy="76200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A  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整体情况分析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zh-CN" altLang="en-US" dirty="0" smtClean="0"/>
              <a:t> 南京企业员工敬业度整体情况分析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958628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        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graphicFrame>
        <p:nvGraphicFramePr>
          <p:cNvPr id="4" name="图表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493969259"/>
              </p:ext>
            </p:extLst>
          </p:nvPr>
        </p:nvGraphicFramePr>
        <p:xfrm>
          <a:off x="548639" y="1607126"/>
          <a:ext cx="7897091" cy="5250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矩形 4"/>
          <p:cNvSpPr/>
          <p:nvPr/>
        </p:nvSpPr>
        <p:spPr>
          <a:xfrm>
            <a:off x="8961119" y="2593195"/>
            <a:ext cx="29814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2013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年，高敬业度者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降低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1.4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个百分点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，低敬业度者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上升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0.4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个百分点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。</a:t>
            </a:r>
            <a:endParaRPr lang="en-US" altLang="zh-CN" sz="2400" b="1" dirty="0" smtClean="0">
              <a:solidFill>
                <a:srgbClr val="FF0000"/>
              </a:solidFill>
            </a:endParaRPr>
          </a:p>
        </p:txBody>
      </p:sp>
      <p:sp>
        <p:nvSpPr>
          <p:cNvPr id="8" name="标题 7"/>
          <p:cNvSpPr txBox="1">
            <a:spLocks/>
          </p:cNvSpPr>
          <p:nvPr/>
        </p:nvSpPr>
        <p:spPr>
          <a:xfrm>
            <a:off x="853440" y="670560"/>
            <a:ext cx="10515600" cy="76200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A  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整体情况分析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b="1" dirty="0" smtClean="0"/>
              <a:t>                    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敬业度因素分析</a:t>
            </a:r>
            <a:endParaRPr lang="en-US" altLang="zh-CN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endParaRPr lang="en-US" altLang="zh-CN" b="1" dirty="0" smtClean="0"/>
          </a:p>
          <a:p>
            <a:pPr>
              <a:buNone/>
            </a:pPr>
            <a:endParaRPr lang="zh-CN" altLang="en-US" b="1" dirty="0"/>
          </a:p>
        </p:txBody>
      </p:sp>
      <p:graphicFrame>
        <p:nvGraphicFramePr>
          <p:cNvPr id="5" name="图表 4"/>
          <p:cNvGraphicFramePr/>
          <p:nvPr/>
        </p:nvGraphicFramePr>
        <p:xfrm>
          <a:off x="798022" y="2028305"/>
          <a:ext cx="6244589" cy="4305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15695" y="2234737"/>
            <a:ext cx="482138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    敬业度因素中，“情感关爱”因素得分最高，说明被调查者常通过个人关系等非组织形式从团队中寻求他人帮助。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     而“共同成长”、“支持辅导”、“伙伴关系”得分较低，说明更多的被调查者 认为，很少能感受到组织对员工提供的帮助，或是很少能感受到组织和员工积极合作关系的建立。</a:t>
            </a:r>
          </a:p>
          <a:p>
            <a:endParaRPr lang="zh-CN" altLang="en-US" dirty="0"/>
          </a:p>
        </p:txBody>
      </p:sp>
      <p:sp>
        <p:nvSpPr>
          <p:cNvPr id="7" name="标题 7"/>
          <p:cNvSpPr txBox="1">
            <a:spLocks/>
          </p:cNvSpPr>
          <p:nvPr/>
        </p:nvSpPr>
        <p:spPr>
          <a:xfrm>
            <a:off x="868680" y="655320"/>
            <a:ext cx="10515600" cy="76200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A  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整体情况分析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31348321"/>
              </p:ext>
            </p:extLst>
          </p:nvPr>
        </p:nvGraphicFramePr>
        <p:xfrm>
          <a:off x="838200" y="1429790"/>
          <a:ext cx="6781800" cy="5428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747462" y="1911928"/>
            <a:ext cx="362434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/>
              <a:t>         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从左图来看，支持辅导和共同成长的低分者均在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10%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左右，明显高于其他三项。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       表明公司给予员工发展空间与员工共同成长方面有很大提升空间。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标题 7"/>
          <p:cNvSpPr txBox="1">
            <a:spLocks/>
          </p:cNvSpPr>
          <p:nvPr/>
        </p:nvSpPr>
        <p:spPr>
          <a:xfrm>
            <a:off x="868680" y="655320"/>
            <a:ext cx="10515600" cy="76200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A  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整体情况分析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53627132"/>
              </p:ext>
            </p:extLst>
          </p:nvPr>
        </p:nvGraphicFramePr>
        <p:xfrm>
          <a:off x="6001408" y="1970004"/>
          <a:ext cx="5806967" cy="4536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矩形 5"/>
          <p:cNvSpPr/>
          <p:nvPr/>
        </p:nvSpPr>
        <p:spPr>
          <a:xfrm>
            <a:off x="882868" y="2238722"/>
            <a:ext cx="493460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相比较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2012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年，今年调研对象受教育程度对敬业度的影响更加显著，已成正相关趋势，高中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\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职高中技员工整体敬业度偏低，其后学历越高敬业度逐渐趋高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剪去对角的矩形 6"/>
          <p:cNvSpPr/>
          <p:nvPr/>
        </p:nvSpPr>
        <p:spPr>
          <a:xfrm>
            <a:off x="762000" y="396240"/>
            <a:ext cx="10591800" cy="71628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报告综述</a:t>
            </a: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调查发现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58142" y="1447065"/>
            <a:ext cx="62889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000"/>
              </a:spcBef>
            </a:pP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二、职工敬业度与其受教育程度正相关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7402" y="1363746"/>
            <a:ext cx="10634498" cy="67000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三、职工年龄和司龄与敬业度没有明显相关性，但仍呈现一定规律</a:t>
            </a:r>
          </a:p>
        </p:txBody>
      </p:sp>
      <p:sp>
        <p:nvSpPr>
          <p:cNvPr id="6" name="剪去对角的矩形 5"/>
          <p:cNvSpPr/>
          <p:nvPr/>
        </p:nvSpPr>
        <p:spPr>
          <a:xfrm>
            <a:off x="746234" y="427771"/>
            <a:ext cx="10591800" cy="71628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报告综述</a:t>
            </a: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调查发现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93089" y="2090678"/>
            <a:ext cx="5345112" cy="4375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Bef>
                <a:spcPts val="1000"/>
              </a:spcBef>
            </a:pPr>
            <a:r>
              <a:rPr lang="zh-CN" altLang="en-US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）今年调研数据中，年龄在</a:t>
            </a:r>
            <a:r>
              <a:rPr lang="en-US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31-40</a:t>
            </a:r>
            <a:r>
              <a:rPr lang="zh-CN" altLang="en-US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岁之间的的职工，敬业度水平最低，因为该年龄段职工对职业发展、薪酬待遇、职业成就等方面诉求较高；</a:t>
            </a:r>
            <a:endParaRPr lang="en-US" altLang="zh-CN" dirty="0" smtClean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  <a:p>
            <a:pPr lvl="0">
              <a:lnSpc>
                <a:spcPct val="150000"/>
              </a:lnSpc>
              <a:spcBef>
                <a:spcPts val="1000"/>
              </a:spcBef>
            </a:pPr>
            <a:r>
              <a:rPr lang="zh-CN" altLang="en-US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）敬业度随职工司龄增长，有逐步下降的趋势。</a:t>
            </a:r>
            <a:r>
              <a:rPr lang="zh-CN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如果企业不做任何干预，员工敬业度的水平会出现阶段性的低潮期。</a:t>
            </a:r>
            <a:r>
              <a:rPr lang="zh-CN" altLang="en-US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而今年调研中，司龄在</a:t>
            </a:r>
            <a:r>
              <a:rPr lang="en-US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7-10</a:t>
            </a:r>
            <a:r>
              <a:rPr lang="zh-CN" altLang="en-US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年的员工，敬业度水平最低。</a:t>
            </a:r>
            <a:r>
              <a:rPr lang="zh-CN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建议企业在员工入职</a:t>
            </a:r>
            <a:r>
              <a:rPr lang="en-US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～</a:t>
            </a:r>
            <a:r>
              <a:rPr lang="en-US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个月、</a:t>
            </a:r>
            <a:r>
              <a:rPr lang="en-US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年左右、</a:t>
            </a:r>
            <a:r>
              <a:rPr lang="en-US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～</a:t>
            </a:r>
            <a:r>
              <a:rPr lang="en-US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年后的几个员工心里波动的关键时间点给予干预</a:t>
            </a:r>
            <a:r>
              <a:rPr lang="zh-CN" altLang="en-US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，增强员工心理疏导和职业引导；</a:t>
            </a:r>
            <a:endParaRPr lang="en-US" altLang="zh-CN" dirty="0" smtClean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985506"/>
              </p:ext>
            </p:extLst>
          </p:nvPr>
        </p:nvGraphicFramePr>
        <p:xfrm>
          <a:off x="6124902" y="2284952"/>
          <a:ext cx="5862146" cy="3917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52763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2435" y="130536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四、职工收入对敬业度的影响明显，但收入期望值的满足程度比实际收入（绝对值）对敬业度的影响更加显著。</a:t>
            </a:r>
            <a:endParaRPr lang="en-US" altLang="zh-CN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dirty="0"/>
          </a:p>
        </p:txBody>
      </p:sp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998008668"/>
              </p:ext>
            </p:extLst>
          </p:nvPr>
        </p:nvGraphicFramePr>
        <p:xfrm>
          <a:off x="6085489" y="2333296"/>
          <a:ext cx="5475890" cy="4083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剪去对角的矩形 5"/>
          <p:cNvSpPr/>
          <p:nvPr/>
        </p:nvSpPr>
        <p:spPr>
          <a:xfrm>
            <a:off x="746234" y="427771"/>
            <a:ext cx="10591800" cy="71628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报告综述</a:t>
            </a: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调查发现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03451" y="2279866"/>
            <a:ext cx="5077090" cy="4088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Bef>
                <a:spcPts val="1000"/>
              </a:spcBef>
              <a:buFont typeface="Wingdings" pitchFamily="2" charset="2"/>
              <a:buChar char="p"/>
            </a:pPr>
            <a:r>
              <a:rPr lang="zh-CN" altLang="en-US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在深度调研过程中发现：职工除关注收入的绝对值之外，更加关注收入内部其他职工、外部同行业职工及自我付出</a:t>
            </a:r>
            <a:r>
              <a:rPr lang="en-US" altLang="zh-CN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收益的公平性；</a:t>
            </a:r>
            <a:endParaRPr lang="en-US" altLang="zh-CN" dirty="0" smtClean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  <a:p>
            <a:pPr lvl="0">
              <a:lnSpc>
                <a:spcPct val="150000"/>
              </a:lnSpc>
              <a:spcBef>
                <a:spcPts val="1000"/>
              </a:spcBef>
              <a:buFont typeface="Wingdings" pitchFamily="2" charset="2"/>
              <a:buChar char="p"/>
            </a:pPr>
            <a:r>
              <a:rPr lang="zh-CN" altLang="en-US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职工更加倾向于收入的横向比较（与内外部其他职工比较），较少地使用纵向比较（和自己过往比较）；</a:t>
            </a:r>
            <a:endParaRPr lang="en-US" altLang="zh-CN" dirty="0" smtClean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  <a:p>
            <a:pPr lvl="0">
              <a:lnSpc>
                <a:spcPct val="150000"/>
              </a:lnSpc>
              <a:spcBef>
                <a:spcPts val="1000"/>
              </a:spcBef>
              <a:buFont typeface="Wingdings" pitchFamily="2" charset="2"/>
              <a:buChar char="p"/>
            </a:pPr>
            <a:r>
              <a:rPr lang="zh-CN" altLang="en-US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除工资等货币收入之外，越来越多的职工关注于企业的综合福利（比如综合保险、休假、住宿、供餐等）</a:t>
            </a:r>
            <a:endParaRPr lang="en-US" altLang="zh-CN" dirty="0" smtClean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8465" y="1324164"/>
            <a:ext cx="10718473" cy="457213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五、职工敬业度与组织生命周期显著相关。</a:t>
            </a:r>
            <a:endParaRPr lang="en-US" altLang="zh-CN" b="1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企业规模对敬业度影响显著，尽管不与人数呈线性相关，但与企业所处的生命周期（经营阶段）显著相关，处于成熟期和创业期的企业员工敬业度相对较高，而处于快速成长期的企业员工敬业度较低，原因分析：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p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初创型企业主要以人情、人际相关联，有共同的目标，工作方式灵活，故而敬业度反而较高；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p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快速成长型企业随着外部环境变化，自身变化较多，甚至出现朝令夕改的情况；日常管理中工作关系大大超过人际关系（更重绩效而轻于员工关怀）；职工价值观多元化、管理层级增多，这些都不同程度影响到职工敬业度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758825" y="350521"/>
            <a:ext cx="10515600" cy="76708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报告综述</a:t>
            </a: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调查发现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789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5138" y="1289598"/>
            <a:ext cx="10515600" cy="5095436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六、从事不同职业的员工敬业度差别较大，其中采购销售类员工的敬业度最高，而生产一线员工的敬业度最低。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 </a:t>
            </a:r>
            <a:endParaRPr lang="zh-CN" altLang="en-US" dirty="0"/>
          </a:p>
        </p:txBody>
      </p:sp>
      <p:sp>
        <p:nvSpPr>
          <p:cNvPr id="5" name="标题 5"/>
          <p:cNvSpPr>
            <a:spLocks noGrp="1"/>
          </p:cNvSpPr>
          <p:nvPr>
            <p:ph type="title"/>
          </p:nvPr>
        </p:nvSpPr>
        <p:spPr>
          <a:xfrm>
            <a:off x="758825" y="350521"/>
            <a:ext cx="10515600" cy="76708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报告综述</a:t>
            </a: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调查发现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060731" y="2485057"/>
            <a:ext cx="6149885" cy="3622291"/>
            <a:chOff x="1091777" y="2532358"/>
            <a:chExt cx="6713484" cy="3622291"/>
          </a:xfrm>
        </p:grpSpPr>
        <p:graphicFrame>
          <p:nvGraphicFramePr>
            <p:cNvPr id="6" name="图表 5"/>
            <p:cNvGraphicFramePr>
              <a:graphicFrameLocks/>
            </p:cNvGraphicFramePr>
            <p:nvPr>
              <p:extLst>
                <p:ext uri="{D42A27DB-BD31-4B8C-83A1-F6EECF244321}">
                  <p14:modId xmlns="" xmlns:p14="http://schemas.microsoft.com/office/powerpoint/2010/main" val="1397899934"/>
                </p:ext>
              </p:extLst>
            </p:nvPr>
          </p:nvGraphicFramePr>
          <p:xfrm>
            <a:off x="1091777" y="2532358"/>
            <a:ext cx="6713484" cy="362229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6747636" y="5801704"/>
              <a:ext cx="902811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/>
                <a:t>生产一线</a:t>
              </a:r>
              <a:endParaRPr lang="zh-CN" altLang="en-US" sz="1400" dirty="0"/>
            </a:p>
          </p:txBody>
        </p:sp>
      </p:grpSp>
      <p:sp>
        <p:nvSpPr>
          <p:cNvPr id="9" name="矩形 8"/>
          <p:cNvSpPr/>
          <p:nvPr/>
        </p:nvSpPr>
        <p:spPr>
          <a:xfrm>
            <a:off x="872357" y="2399778"/>
            <a:ext cx="39991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一线员工调研发现，主要敬业度较低的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主要原因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：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p"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看不到职业发展前景；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p"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收入待遇的不公平感；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p"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不了解工作的最终价值，工作内容单一性，工作成就感与挑战性不足；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p"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对直线经理的管理方式不满；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838200" y="1607262"/>
            <a:ext cx="10515600" cy="4755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敬业度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是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员工留在组织的意愿程度和愿意努力为其工作的程度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 西方大量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的研究发现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，企业股票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增值、实际利润增长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以及可持续的发展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都来自敬业的员工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北美电器零售商百思买的报告更显示：员工敬业度每提高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0.1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分（总分为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分）就可以使年销售额增长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万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美元。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南京地区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企业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与绝大多数中国企业一样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陷入了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“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员工敬业度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的沼泽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”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。一方面，那些不能失去的优秀员工在就业市场上非常抢手，流动性很强；另一方面，那些不太敬业、很难给企业业绩带来贡献的员工，却几乎没有流动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。员工敬业度受哪些关键因素影响？企业用工方方、劳动者自身及工会组织又究竟该如何提高敬业度，以促进劳动关系更加和谐？是企业最为关心的话题，也是本调研报告重点探究的问题。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剪去对角的矩形 6"/>
          <p:cNvSpPr/>
          <p:nvPr/>
        </p:nvSpPr>
        <p:spPr>
          <a:xfrm>
            <a:off x="899160" y="472440"/>
            <a:ext cx="10287000" cy="85344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引言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296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4132" y="572295"/>
            <a:ext cx="10515600" cy="682352"/>
          </a:xfrm>
        </p:spPr>
        <p:txBody>
          <a:bodyPr>
            <a:noAutofit/>
          </a:bodyPr>
          <a:lstStyle/>
          <a:p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4072" y="1527576"/>
            <a:ext cx="10515600" cy="504814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七、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对员工敬业度具有最高影响度的因素并非</a:t>
            </a: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薪酬公平，而是“</a:t>
            </a:r>
            <a:r>
              <a:rPr lang="zh-CN" altLang="zh-CN" b="1" dirty="0">
                <a:latin typeface="微软雅黑" pitchFamily="34" charset="-122"/>
                <a:ea typeface="微软雅黑" pitchFamily="34" charset="-122"/>
              </a:rPr>
              <a:t>我与一个团队的同事们相处十分愉快</a:t>
            </a:r>
            <a:r>
              <a:rPr lang="zh-CN" altLang="zh-CN" b="1" dirty="0" smtClean="0">
                <a:latin typeface="微软雅黑" pitchFamily="34" charset="-122"/>
                <a:ea typeface="微软雅黑" pitchFamily="34" charset="-122"/>
              </a:rPr>
              <a:t>。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”</a:t>
            </a:r>
            <a:endParaRPr lang="en-US" altLang="zh-CN" b="1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具有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最高影响度的三个因素依次为：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Q10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（组织氛围）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Q3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待遇回报）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Q15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（职业成长）。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CN" b="1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CN" b="1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CN" b="1" dirty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          </a:t>
            </a:r>
            <a:endParaRPr lang="en-US" altLang="zh-CN" sz="2000" b="1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CN" sz="2000" b="1" dirty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CN" sz="2000" b="1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endParaRPr lang="zh-CN" altLang="en-US" sz="2000" b="1" dirty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endParaRPr lang="zh-CN" altLang="en-US" sz="2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剪去对角的矩形 8"/>
          <p:cNvSpPr/>
          <p:nvPr/>
        </p:nvSpPr>
        <p:spPr>
          <a:xfrm>
            <a:off x="792480" y="624840"/>
            <a:ext cx="10591800" cy="71628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报告综述</a:t>
            </a: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调查发现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848008" y="4200165"/>
          <a:ext cx="10455867" cy="208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7854"/>
                <a:gridCol w="7208013"/>
              </a:tblGrid>
              <a:tr h="51092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问题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具体内容</a:t>
                      </a:r>
                      <a:endParaRPr lang="zh-CN" altLang="en-US" sz="2000" dirty="0"/>
                    </a:p>
                  </a:txBody>
                  <a:tcPr/>
                </a:tc>
              </a:tr>
              <a:tr h="5545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 panose="02020603050405020304" pitchFamily="18" charset="0"/>
                        </a:rPr>
                        <a:t>Q10</a:t>
                      </a:r>
                      <a:r>
                        <a:rPr lang="zh-CN" altLang="en-US" sz="20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 panose="02020603050405020304" pitchFamily="18" charset="0"/>
                        </a:rPr>
                        <a:t>（组织氛围）</a:t>
                      </a:r>
                      <a:endParaRPr lang="zh-CN" alt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2000" dirty="0" smtClean="0">
                          <a:latin typeface="微软雅黑" pitchFamily="34" charset="-122"/>
                          <a:ea typeface="微软雅黑" pitchFamily="34" charset="-122"/>
                        </a:rPr>
                        <a:t>我与一个团队的同事们相处十分愉快</a:t>
                      </a:r>
                    </a:p>
                  </a:txBody>
                  <a:tcPr/>
                </a:tc>
              </a:tr>
              <a:tr h="51092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000" dirty="0" smtClean="0">
                          <a:latin typeface="微软雅黑" pitchFamily="34" charset="-122"/>
                          <a:ea typeface="微软雅黑" pitchFamily="34" charset="-122"/>
                        </a:rPr>
                        <a:t>Q3</a:t>
                      </a:r>
                      <a:r>
                        <a:rPr lang="zh-CN" altLang="en-US" sz="2000" dirty="0" smtClean="0">
                          <a:latin typeface="微软雅黑" pitchFamily="34" charset="-122"/>
                          <a:ea typeface="微软雅黑" pitchFamily="34" charset="-122"/>
                        </a:rPr>
                        <a:t>（待遇回报）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2000" dirty="0" smtClean="0">
                          <a:latin typeface="微软雅黑" pitchFamily="34" charset="-122"/>
                          <a:ea typeface="微软雅黑" pitchFamily="34" charset="-122"/>
                        </a:rPr>
                        <a:t>企业的福利待遇与我的工作付出相匹配</a:t>
                      </a:r>
                      <a:endParaRPr lang="zh-CN" altLang="en-US" sz="2000" kern="100" dirty="0" smtClean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092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000" dirty="0" smtClean="0">
                          <a:latin typeface="微软雅黑" pitchFamily="34" charset="-122"/>
                          <a:ea typeface="微软雅黑" pitchFamily="34" charset="-122"/>
                        </a:rPr>
                        <a:t>Q15</a:t>
                      </a:r>
                      <a:r>
                        <a:rPr lang="zh-CN" altLang="en-US" sz="2000" dirty="0" smtClean="0">
                          <a:latin typeface="微软雅黑" pitchFamily="34" charset="-122"/>
                          <a:ea typeface="微软雅黑" pitchFamily="34" charset="-122"/>
                        </a:rPr>
                        <a:t>（职业成长）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2000" dirty="0" smtClean="0">
                          <a:latin typeface="微软雅黑" pitchFamily="34" charset="-122"/>
                          <a:ea typeface="微软雅黑" pitchFamily="34" charset="-122"/>
                        </a:rPr>
                        <a:t>过去一年里，我在企业中有机会学习和成长</a:t>
                      </a:r>
                      <a:endParaRPr lang="zh-CN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1371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54825" y="1842250"/>
            <a:ext cx="5181600" cy="4351338"/>
          </a:xfrm>
        </p:spPr>
        <p:txBody>
          <a:bodyPr>
            <a:normAutofit/>
          </a:bodyPr>
          <a:lstStyle/>
          <a:p>
            <a:pPr fontAlgn="ctr">
              <a:buNone/>
            </a:pPr>
            <a:r>
              <a:rPr lang="zh-CN" altLang="en-US" dirty="0" smtClean="0"/>
              <a:t>            </a:t>
            </a:r>
            <a:endParaRPr lang="en-US" dirty="0" smtClean="0"/>
          </a:p>
          <a:p>
            <a:pPr>
              <a:buNone/>
            </a:pP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sz="half" idx="2"/>
          </p:nvPr>
        </p:nvGraphicFramePr>
        <p:xfrm>
          <a:off x="868680" y="1459865"/>
          <a:ext cx="5049982" cy="42759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25091"/>
                <a:gridCol w="4324891"/>
              </a:tblGrid>
              <a:tr h="511133">
                <a:tc gridSpan="2"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微软雅黑" pitchFamily="34" charset="-122"/>
                          <a:ea typeface="微软雅黑" pitchFamily="34" charset="-122"/>
                        </a:rPr>
                        <a:t>           表现最佳的五个问题</a:t>
                      </a:r>
                      <a:endParaRPr lang="zh-CN" altLang="en-US" sz="2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744089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微软雅黑" pitchFamily="34" charset="-122"/>
                          <a:ea typeface="微软雅黑" pitchFamily="34" charset="-122"/>
                        </a:rPr>
                        <a:t>Q1</a:t>
                      </a:r>
                      <a:endParaRPr lang="zh-CN" altLang="en-US" sz="1800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atin typeface="微软雅黑" pitchFamily="34" charset="-122"/>
                          <a:ea typeface="微软雅黑" pitchFamily="34" charset="-122"/>
                        </a:rPr>
                        <a:t>总的来说，我对自己的工作内容 和工作职责非常清楚。</a:t>
                      </a:r>
                    </a:p>
                  </a:txBody>
                  <a:tcPr anchor="ctr"/>
                </a:tc>
              </a:tr>
              <a:tr h="61805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微软雅黑" pitchFamily="34" charset="-122"/>
                          <a:ea typeface="微软雅黑" pitchFamily="34" charset="-122"/>
                        </a:rPr>
                        <a:t>Q10 </a:t>
                      </a:r>
                      <a:endParaRPr lang="zh-CN" altLang="en-US" sz="1800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atin typeface="微软雅黑" pitchFamily="34" charset="-122"/>
                          <a:ea typeface="微软雅黑" pitchFamily="34" charset="-122"/>
                        </a:rPr>
                        <a:t>我与一个团队的同事们相处十分愉快。</a:t>
                      </a:r>
                    </a:p>
                  </a:txBody>
                  <a:tcPr anchor="ctr"/>
                </a:tc>
              </a:tr>
              <a:tr h="61805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微软雅黑" pitchFamily="34" charset="-122"/>
                          <a:ea typeface="微软雅黑" pitchFamily="34" charset="-122"/>
                        </a:rPr>
                        <a:t>Q17</a:t>
                      </a:r>
                      <a:endParaRPr lang="zh-CN" altLang="en-US" sz="1800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atin typeface="微软雅黑" pitchFamily="34" charset="-122"/>
                          <a:ea typeface="微软雅黑" pitchFamily="34" charset="-122"/>
                        </a:rPr>
                        <a:t>我在企业有一些要好的朋友。</a:t>
                      </a:r>
                      <a:endParaRPr lang="en-US" altLang="zh-CN" sz="1800" b="1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</a:tr>
              <a:tr h="88293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微软雅黑" pitchFamily="34" charset="-122"/>
                          <a:ea typeface="微软雅黑" pitchFamily="34" charset="-122"/>
                        </a:rPr>
                        <a:t>Q2</a:t>
                      </a:r>
                      <a:endParaRPr lang="zh-CN" altLang="en-US" sz="1800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atin typeface="微软雅黑" pitchFamily="34" charset="-122"/>
                          <a:ea typeface="微软雅黑" pitchFamily="34" charset="-122"/>
                        </a:rPr>
                        <a:t>我有做好工作所必需的各项材料与设备（或资源与手段）。</a:t>
                      </a:r>
                    </a:p>
                  </a:txBody>
                  <a:tcPr anchor="ctr"/>
                </a:tc>
              </a:tr>
              <a:tr h="901664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微软雅黑" pitchFamily="34" charset="-122"/>
                          <a:ea typeface="微软雅黑" pitchFamily="34" charset="-122"/>
                        </a:rPr>
                        <a:t>Q11</a:t>
                      </a:r>
                      <a:r>
                        <a:rPr lang="zh-CN" altLang="en-US" sz="1800" b="1" dirty="0" smtClean="0">
                          <a:latin typeface="微软雅黑" pitchFamily="34" charset="-122"/>
                          <a:ea typeface="微软雅黑" pitchFamily="34" charset="-122"/>
                        </a:rPr>
                        <a:t> </a:t>
                      </a:r>
                      <a:endParaRPr lang="zh-CN" altLang="en-US" sz="1800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atin typeface="微软雅黑" pitchFamily="34" charset="-122"/>
                          <a:ea typeface="微软雅黑" pitchFamily="34" charset="-122"/>
                        </a:rPr>
                        <a:t>我身边的同事能够自觉努力工作。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251171" y="1446413"/>
          <a:ext cx="5304953" cy="4372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961"/>
                <a:gridCol w="4521992"/>
              </a:tblGrid>
              <a:tr h="500180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2400" b="1" kern="1200" dirty="0" smtClean="0">
                          <a:solidFill>
                            <a:schemeClr val="lt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表现最差的五个问题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7744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kern="1200" dirty="0" smtClean="0"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Q3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zh-CN" altLang="zh-CN" sz="1800" b="1" kern="1200" dirty="0" smtClean="0"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企业的福利待遇与我的工作付出相匹配。</a:t>
                      </a:r>
                      <a:endParaRPr lang="zh-CN" altLang="en-US" sz="1800" b="1" kern="1200" dirty="0"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anchor="ctr"/>
                </a:tc>
              </a:tr>
              <a:tr h="7744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kern="1200" dirty="0" smtClean="0"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Q14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zh-CN" altLang="zh-CN" sz="1800" b="1" kern="1200" dirty="0" smtClean="0"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企业会倾听我提出的建议和意见，并及时给予反馈。</a:t>
                      </a:r>
                      <a:endParaRPr lang="zh-CN" altLang="en-US" sz="1800" b="1" kern="1200" dirty="0"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anchor="ctr"/>
                </a:tc>
              </a:tr>
              <a:tr h="7744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kern="1200" dirty="0" smtClean="0"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Q4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zh-CN" altLang="zh-CN" sz="1800" b="1" kern="1200" dirty="0" smtClean="0"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与企业内部其他岗位比较，我的报酬是公平的。</a:t>
                      </a:r>
                      <a:endParaRPr lang="zh-CN" altLang="en-US" sz="1800" b="1" kern="1200" dirty="0"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anchor="ctr"/>
                </a:tc>
              </a:tr>
              <a:tr h="7744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kern="1200" dirty="0" smtClean="0"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Q16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zh-CN" altLang="zh-CN" sz="1800" b="1" kern="1200" dirty="0" smtClean="0"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企业为职工个人的发展提供了许多的机会。</a:t>
                      </a:r>
                      <a:endParaRPr lang="zh-CN" altLang="en-US" sz="1800" b="1" kern="1200" dirty="0"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anchor="ctr"/>
                </a:tc>
              </a:tr>
              <a:tr h="7744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kern="1200" dirty="0" smtClean="0"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Q7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zh-CN" altLang="zh-CN" sz="1800" b="1" kern="1200" dirty="0" smtClean="0"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过去的一个月内，我的上级领导在公开场合表扬过我的工作付出与成绩。</a:t>
                      </a:r>
                      <a:endParaRPr lang="zh-CN" altLang="en-US" sz="1800" b="1" kern="1200" dirty="0"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标题 7"/>
          <p:cNvSpPr txBox="1">
            <a:spLocks/>
          </p:cNvSpPr>
          <p:nvPr/>
        </p:nvSpPr>
        <p:spPr>
          <a:xfrm>
            <a:off x="868680" y="579120"/>
            <a:ext cx="10820400" cy="67056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C 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问卷问题分析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>
              <a:buNone/>
            </a:pPr>
            <a:r>
              <a:rPr lang="en-US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b="1" dirty="0" smtClean="0">
                <a:latin typeface="微软雅黑" pitchFamily="34" charset="-122"/>
                <a:ea typeface="微软雅黑" pitchFamily="34" charset="-122"/>
              </a:rPr>
              <a:t>Q3 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企业的福利待遇与我的工作付出相匹配。</a:t>
            </a:r>
            <a:endParaRPr lang="en-US" altLang="zh-CN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</a:rPr>
              <a:t> </a:t>
            </a:r>
            <a:endParaRPr lang="en-US" altLang="zh-CN" sz="20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u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此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问题与被调查者的个人特征关系较为密切。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学历为高中、职高、中技，或工作时间为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7-10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年，或生产一线的工人，或月收入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2001-2500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元的被调查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者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此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项得分较低。主要反馈：职工认为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比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其他群体更认为自身工作付出多，但企业福利待遇不能随着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付出增加而提升。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工作地交通状况、工作餐、工作时间、单位住宿、子女入学等非现金福利因素越来越影响到被调查者对此问题的感知。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标题 7"/>
          <p:cNvSpPr txBox="1">
            <a:spLocks noGrp="1"/>
          </p:cNvSpPr>
          <p:nvPr>
            <p:ph type="title"/>
          </p:nvPr>
        </p:nvSpPr>
        <p:spPr>
          <a:xfrm>
            <a:off x="838200" y="533400"/>
            <a:ext cx="10515600" cy="76200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C 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问卷问题分析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ctr">
              <a:buNone/>
            </a:pPr>
            <a:r>
              <a:rPr lang="en-US" b="1" dirty="0" smtClean="0">
                <a:latin typeface="微软雅黑" pitchFamily="34" charset="-122"/>
                <a:ea typeface="微软雅黑" pitchFamily="34" charset="-122"/>
              </a:rPr>
              <a:t>Q14  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企业会倾听我提出的建议和意见，并及时给予反馈。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此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问题与企业特征以及被调查者的个人特征均有较为密切的关系。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学历为高中、职高、中技，或外资企业、合资企业，或企业规模在</a:t>
            </a:r>
            <a:r>
              <a:rPr lang="en-US" altLang="en-US" sz="2000" dirty="0" smtClean="0">
                <a:latin typeface="微软雅黑" pitchFamily="34" charset="-122"/>
                <a:ea typeface="微软雅黑" pitchFamily="34" charset="-122"/>
              </a:rPr>
              <a:t>100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人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以下的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企业被调查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者此项评价较低，主要体现在：公司主动倾听职工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意见与声音较少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，职工提出的意见与建议经常性石沉大海缺乏有效反馈，采纳员工意见的同时较少给予正向的激励等。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以人为本，增加员工与企业相互交流的机会，平等对待员工对企业提出的技术改进、管理提升及发展路径的建议，成为企业应加强的重要方面。</a:t>
            </a:r>
          </a:p>
        </p:txBody>
      </p:sp>
      <p:sp>
        <p:nvSpPr>
          <p:cNvPr id="5" name="标题 7"/>
          <p:cNvSpPr txBox="1">
            <a:spLocks noGrp="1"/>
          </p:cNvSpPr>
          <p:nvPr>
            <p:ph type="title"/>
          </p:nvPr>
        </p:nvSpPr>
        <p:spPr>
          <a:xfrm>
            <a:off x="838200" y="777240"/>
            <a:ext cx="10515600" cy="79248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C 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问卷问题分析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ctr">
              <a:buNone/>
            </a:pPr>
            <a:r>
              <a:rPr lang="en-US" b="1" dirty="0" smtClean="0">
                <a:latin typeface="微软雅黑" pitchFamily="34" charset="-122"/>
                <a:ea typeface="微软雅黑" pitchFamily="34" charset="-122"/>
              </a:rPr>
              <a:t>Q4 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与企业内部其他岗位比较，我的报酬是公平的。</a:t>
            </a:r>
            <a:endParaRPr lang="en-US" altLang="zh-CN" b="1" dirty="0" smtClean="0">
              <a:latin typeface="微软雅黑" pitchFamily="34" charset="-122"/>
              <a:ea typeface="微软雅黑" pitchFamily="34" charset="-122"/>
            </a:endParaRPr>
          </a:p>
          <a:p>
            <a:pPr font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fontAlgn="ctr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此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问题与被调查者的个人感知关系较为密切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fontAlgn="ctr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对内，企业员工会对各自劳动付出与所得进行衡量；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fontAlgn="ctr">
              <a:lnSpc>
                <a:spcPct val="150000"/>
              </a:lnSpc>
              <a:buNone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对外，员工会进行横向比较，包括实际报酬与内心预期、地区相似岗位之间等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fontAlgn="ctr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完善绩效考核、薪资结构和职位晋升制度，提高一线员工的福利待遇，是较多被调查者提出的增强公平感的途径。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fontAlgn="ctr">
              <a:buNone/>
            </a:pP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fontAlgn="ctr">
              <a:buFont typeface="Wingdings" pitchFamily="2" charset="2"/>
              <a:buChar char="u"/>
            </a:pPr>
            <a:endParaRPr lang="zh-CN" altLang="en-US" sz="24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标题 7"/>
          <p:cNvSpPr txBox="1">
            <a:spLocks noGrp="1"/>
          </p:cNvSpPr>
          <p:nvPr>
            <p:ph type="title"/>
          </p:nvPr>
        </p:nvSpPr>
        <p:spPr>
          <a:xfrm>
            <a:off x="838200" y="777240"/>
            <a:ext cx="10515600" cy="79248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C 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问卷问题分析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ctr">
              <a:buNone/>
            </a:pPr>
            <a:r>
              <a:rPr lang="en-US" b="1" dirty="0" smtClean="0">
                <a:latin typeface="微软雅黑" pitchFamily="34" charset="-122"/>
                <a:ea typeface="微软雅黑" pitchFamily="34" charset="-122"/>
              </a:rPr>
              <a:t>Q16  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企业为职工个人的发展提供了许多的机会。</a:t>
            </a:r>
            <a:endParaRPr lang="en-US" altLang="zh-CN" b="1" dirty="0" smtClean="0">
              <a:latin typeface="微软雅黑" pitchFamily="34" charset="-122"/>
              <a:ea typeface="微软雅黑" pitchFamily="34" charset="-122"/>
            </a:endParaRPr>
          </a:p>
          <a:p>
            <a:pPr fontAlgn="ctr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fontAlgn="ctr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 此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问题与企业特征有较为密切的关系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fontAlgn="ctr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 外资企业、合资企业，或企业规模在</a:t>
            </a:r>
            <a:r>
              <a:rPr lang="en-US" altLang="en-US" sz="2000" dirty="0" smtClean="0">
                <a:latin typeface="微软雅黑" pitchFamily="34" charset="-122"/>
                <a:ea typeface="微软雅黑" pitchFamily="34" charset="-122"/>
              </a:rPr>
              <a:t>1000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-1999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人，或电子信息产业的企业被调查者，更倾向认为企业在给员工提供职业发展方面的机会少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fontAlgn="ctr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部分企业由于模式、制度的经常性变化而产生的员工职责不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清或者责权不对等，使得职工产生工作无力感；职业发展通道的“管理岗位独木桥”使得众多高技能人才缺乏职业上升的管道；基层岗位职工普遍反映工作岗位内容枯燥单一，缺乏工作价值感和挑战性。</a:t>
            </a:r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标题 7"/>
          <p:cNvSpPr txBox="1">
            <a:spLocks noGrp="1"/>
          </p:cNvSpPr>
          <p:nvPr>
            <p:ph type="title"/>
          </p:nvPr>
        </p:nvSpPr>
        <p:spPr>
          <a:xfrm>
            <a:off x="838200" y="777240"/>
            <a:ext cx="10515600" cy="79248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C 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问卷问题分析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8638" y="1825625"/>
            <a:ext cx="10405242" cy="4351338"/>
          </a:xfrm>
        </p:spPr>
        <p:txBody>
          <a:bodyPr>
            <a:normAutofit lnSpcReduction="10000"/>
          </a:bodyPr>
          <a:lstStyle/>
          <a:p>
            <a:pPr marL="0" indent="0" fontAlgn="ctr">
              <a:buNone/>
            </a:pPr>
            <a:r>
              <a:rPr lang="en-US" b="1" dirty="0" smtClean="0">
                <a:latin typeface="微软雅黑" pitchFamily="34" charset="-122"/>
                <a:ea typeface="微软雅黑" pitchFamily="34" charset="-122"/>
              </a:rPr>
              <a:t>Q7  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过去的一个月内，我的上级领导在公开场合表扬过我的工作付出与成绩。</a:t>
            </a:r>
            <a:endParaRPr lang="en-US" altLang="zh-CN" b="1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 font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 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fontAlgn="ctr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 此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问题与企业特征以及被调查者的个人特征均有较为密切的关系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fontAlgn="ctr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 学历为高中、职高、中技，或一线工人，或外资企业、合资企业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，初创型和快速成长型企业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职工对于领导的表扬与激励尤为看重，而现阶段基层管理者中使用表扬激励的行为很少，职工反馈感觉不到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自己是被企业所需要的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fontAlgn="ctr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企业领导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与与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一线工人或艰苦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岗位职工的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主动沟通较少，造成员工感知被公开表扬的机会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较少，更多的采用指导、命令的方式管理员工，也是造成此项敬业度不高的成因。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fontAlgn="ctr">
              <a:buNone/>
            </a:pP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endParaRPr lang="zh-CN" altLang="en-US" b="1" dirty="0"/>
          </a:p>
        </p:txBody>
      </p:sp>
      <p:sp>
        <p:nvSpPr>
          <p:cNvPr id="5" name="标题 7"/>
          <p:cNvSpPr txBox="1">
            <a:spLocks noGrp="1"/>
          </p:cNvSpPr>
          <p:nvPr>
            <p:ph type="title"/>
          </p:nvPr>
        </p:nvSpPr>
        <p:spPr>
          <a:xfrm>
            <a:off x="838200" y="807720"/>
            <a:ext cx="10515600" cy="882968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C 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问卷问题分析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0"/>
          <p:cNvGrpSpPr>
            <a:grpSpLocks/>
          </p:cNvGrpSpPr>
          <p:nvPr/>
        </p:nvGrpSpPr>
        <p:grpSpPr bwMode="auto">
          <a:xfrm>
            <a:off x="476250" y="349251"/>
            <a:ext cx="11188701" cy="6157913"/>
            <a:chOff x="219779" y="348904"/>
            <a:chExt cx="7952621" cy="6158768"/>
          </a:xfrm>
        </p:grpSpPr>
        <p:grpSp>
          <p:nvGrpSpPr>
            <p:cNvPr id="3" name="组合 1"/>
            <p:cNvGrpSpPr>
              <a:grpSpLocks/>
            </p:cNvGrpSpPr>
            <p:nvPr/>
          </p:nvGrpSpPr>
          <p:grpSpPr bwMode="auto">
            <a:xfrm>
              <a:off x="2692874" y="348904"/>
              <a:ext cx="5479525" cy="1383971"/>
              <a:chOff x="1043608" y="620688"/>
              <a:chExt cx="6842394" cy="1728193"/>
            </a:xfrm>
          </p:grpSpPr>
          <p:grpSp>
            <p:nvGrpSpPr>
              <p:cNvPr id="4" name="组合 2"/>
              <p:cNvGrpSpPr/>
              <p:nvPr/>
            </p:nvGrpSpPr>
            <p:grpSpPr>
              <a:xfrm>
                <a:off x="1043608" y="620688"/>
                <a:ext cx="6842394" cy="1728193"/>
                <a:chOff x="1403648" y="2708917"/>
                <a:chExt cx="6842394" cy="1728193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7" name="图片 6"/>
                <p:cNvPicPr>
                  <a:picLocks noChangeAspect="1"/>
                </p:cNvPicPr>
                <p:nvPr/>
              </p:nvPicPr>
              <p:blipFill>
                <a:blip r:embed="rId2" cstate="email">
                  <a:extLst/>
                </a:blip>
                <a:stretch>
                  <a:fillRect/>
                </a:stretch>
              </p:blipFill>
              <p:spPr>
                <a:xfrm>
                  <a:off x="1403648" y="2708917"/>
                  <a:ext cx="2206817" cy="1728193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sp>
              <p:nvSpPr>
                <p:cNvPr id="8" name="矩形 7"/>
                <p:cNvSpPr/>
                <p:nvPr/>
              </p:nvSpPr>
              <p:spPr>
                <a:xfrm>
                  <a:off x="3635894" y="2708917"/>
                  <a:ext cx="4610148" cy="1728193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CN" altLang="en-US" sz="36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itchFamily="34" charset="-122"/>
                      <a:ea typeface="微软雅黑" pitchFamily="34" charset="-122"/>
                    </a:rPr>
                    <a:t>调查目的与方法</a:t>
                  </a:r>
                  <a:endParaRPr lang="zh-CN" altLang="en-US" sz="3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9" name="组合 3"/>
              <p:cNvGrpSpPr/>
              <p:nvPr/>
            </p:nvGrpSpPr>
            <p:grpSpPr>
              <a:xfrm>
                <a:off x="2616815" y="973180"/>
                <a:ext cx="864096" cy="948631"/>
                <a:chOff x="2904847" y="3061409"/>
                <a:chExt cx="864096" cy="948631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2958800" y="3061409"/>
                  <a:ext cx="720080" cy="88395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roadway" pitchFamily="82" charset="0"/>
                      <a:ea typeface="宋体" pitchFamily="2" charset="-122"/>
                    </a:rPr>
                    <a:t>1</a:t>
                  </a:r>
                  <a:endParaRPr lang="zh-CN" altLang="en-US" sz="4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roadway" pitchFamily="82" charset="0"/>
                    <a:ea typeface="宋体" pitchFamily="2" charset="-122"/>
                  </a:endParaRPr>
                </a:p>
              </p:txBody>
            </p:sp>
            <p:sp>
              <p:nvSpPr>
                <p:cNvPr id="6" name="弧形 5"/>
                <p:cNvSpPr/>
                <p:nvPr/>
              </p:nvSpPr>
              <p:spPr>
                <a:xfrm rot="2684158">
                  <a:off x="2904847" y="3145944"/>
                  <a:ext cx="864096" cy="864096"/>
                </a:xfrm>
                <a:prstGeom prst="arc">
                  <a:avLst/>
                </a:prstGeom>
                <a:ln w="50800" cap="rnd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dirty="0"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</p:grpSp>
        <p:grpSp>
          <p:nvGrpSpPr>
            <p:cNvPr id="10" name="组合 22"/>
            <p:cNvGrpSpPr>
              <a:grpSpLocks/>
            </p:cNvGrpSpPr>
            <p:nvPr/>
          </p:nvGrpSpPr>
          <p:grpSpPr bwMode="auto">
            <a:xfrm>
              <a:off x="2687538" y="1931613"/>
              <a:ext cx="5484861" cy="1383971"/>
              <a:chOff x="1036945" y="620688"/>
              <a:chExt cx="6849056" cy="1728193"/>
            </a:xfrm>
          </p:grpSpPr>
          <p:grpSp>
            <p:nvGrpSpPr>
              <p:cNvPr id="11" name="组合 23"/>
              <p:cNvGrpSpPr/>
              <p:nvPr/>
            </p:nvGrpSpPr>
            <p:grpSpPr>
              <a:xfrm>
                <a:off x="1036945" y="620688"/>
                <a:ext cx="6849056" cy="1728193"/>
                <a:chOff x="1396985" y="2708917"/>
                <a:chExt cx="6849056" cy="1728193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28" name="图片 27"/>
                <p:cNvPicPr>
                  <a:picLocks noChangeAspect="1"/>
                </p:cNvPicPr>
                <p:nvPr/>
              </p:nvPicPr>
              <p:blipFill rotWithShape="1">
                <a:blip r:embed="rId3" cstate="email">
                  <a:extLst/>
                </a:blip>
                <a:srcRect/>
                <a:stretch/>
              </p:blipFill>
              <p:spPr>
                <a:xfrm>
                  <a:off x="1396985" y="2711372"/>
                  <a:ext cx="2213480" cy="1725738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sp>
              <p:nvSpPr>
                <p:cNvPr id="29" name="矩形 28"/>
                <p:cNvSpPr/>
                <p:nvPr/>
              </p:nvSpPr>
              <p:spPr>
                <a:xfrm>
                  <a:off x="3635896" y="2708917"/>
                  <a:ext cx="4610145" cy="1728193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CN" altLang="en-US" sz="36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itchFamily="34" charset="-122"/>
                      <a:ea typeface="微软雅黑" pitchFamily="34" charset="-122"/>
                    </a:rPr>
                    <a:t>报告综述</a:t>
                  </a:r>
                  <a:endParaRPr lang="zh-CN" altLang="en-US" sz="3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12" name="组合 24"/>
              <p:cNvGrpSpPr/>
              <p:nvPr/>
            </p:nvGrpSpPr>
            <p:grpSpPr>
              <a:xfrm>
                <a:off x="2616815" y="973180"/>
                <a:ext cx="864096" cy="948631"/>
                <a:chOff x="2904847" y="3061409"/>
                <a:chExt cx="864096" cy="948631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6" name="TextBox 25"/>
                <p:cNvSpPr txBox="1"/>
                <p:nvPr/>
              </p:nvSpPr>
              <p:spPr>
                <a:xfrm>
                  <a:off x="2958800" y="3061409"/>
                  <a:ext cx="720080" cy="88395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roadway" pitchFamily="82" charset="0"/>
                      <a:ea typeface="宋体" pitchFamily="2" charset="-122"/>
                    </a:rPr>
                    <a:t>2</a:t>
                  </a:r>
                  <a:endParaRPr lang="zh-CN" altLang="en-US" sz="4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roadway" pitchFamily="82" charset="0"/>
                    <a:ea typeface="宋体" pitchFamily="2" charset="-122"/>
                  </a:endParaRPr>
                </a:p>
              </p:txBody>
            </p:sp>
            <p:sp>
              <p:nvSpPr>
                <p:cNvPr id="27" name="弧形 26"/>
                <p:cNvSpPr/>
                <p:nvPr/>
              </p:nvSpPr>
              <p:spPr>
                <a:xfrm rot="2684158">
                  <a:off x="2904847" y="3145944"/>
                  <a:ext cx="864096" cy="864096"/>
                </a:xfrm>
                <a:prstGeom prst="arc">
                  <a:avLst/>
                </a:prstGeom>
                <a:ln w="50800" cap="rnd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</p:grpSp>
        </p:grpSp>
        <p:grpSp>
          <p:nvGrpSpPr>
            <p:cNvPr id="13" name="组合 29"/>
            <p:cNvGrpSpPr>
              <a:grpSpLocks/>
            </p:cNvGrpSpPr>
            <p:nvPr/>
          </p:nvGrpSpPr>
          <p:grpSpPr bwMode="auto">
            <a:xfrm>
              <a:off x="2669691" y="3514322"/>
              <a:ext cx="5502708" cy="1400219"/>
              <a:chOff x="1014659" y="635482"/>
              <a:chExt cx="6871343" cy="1748482"/>
            </a:xfrm>
          </p:grpSpPr>
          <p:grpSp>
            <p:nvGrpSpPr>
              <p:cNvPr id="14" name="组合 30"/>
              <p:cNvGrpSpPr/>
              <p:nvPr/>
            </p:nvGrpSpPr>
            <p:grpSpPr>
              <a:xfrm>
                <a:off x="1014659" y="635482"/>
                <a:ext cx="6871343" cy="1748482"/>
                <a:chOff x="1374699" y="2723711"/>
                <a:chExt cx="6871343" cy="1748482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35" name="图片 34"/>
                <p:cNvPicPr>
                  <a:picLocks noChangeAspect="1"/>
                </p:cNvPicPr>
                <p:nvPr/>
              </p:nvPicPr>
              <p:blipFill rotWithShape="1">
                <a:blip r:embed="rId4" cstate="email">
                  <a:extLst/>
                </a:blip>
                <a:srcRect/>
                <a:stretch/>
              </p:blipFill>
              <p:spPr>
                <a:xfrm>
                  <a:off x="1374699" y="2723711"/>
                  <a:ext cx="2465370" cy="1748482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sp>
              <p:nvSpPr>
                <p:cNvPr id="36" name="矩形 35"/>
                <p:cNvSpPr/>
                <p:nvPr/>
              </p:nvSpPr>
              <p:spPr>
                <a:xfrm>
                  <a:off x="3635897" y="2733855"/>
                  <a:ext cx="4610145" cy="1728193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CN" altLang="en-US" sz="36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itchFamily="34" charset="-122"/>
                      <a:ea typeface="微软雅黑" pitchFamily="34" charset="-122"/>
                    </a:rPr>
                    <a:t>数据分析</a:t>
                  </a:r>
                  <a:endParaRPr lang="zh-CN" altLang="en-US" sz="3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15" name="组合 31"/>
              <p:cNvGrpSpPr/>
              <p:nvPr/>
            </p:nvGrpSpPr>
            <p:grpSpPr>
              <a:xfrm>
                <a:off x="2616815" y="973180"/>
                <a:ext cx="864096" cy="948631"/>
                <a:chOff x="2904847" y="3061409"/>
                <a:chExt cx="864096" cy="948631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3" name="TextBox 32"/>
                <p:cNvSpPr txBox="1"/>
                <p:nvPr/>
              </p:nvSpPr>
              <p:spPr>
                <a:xfrm>
                  <a:off x="2958063" y="3061409"/>
                  <a:ext cx="720080" cy="88395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roadway" pitchFamily="82" charset="0"/>
                      <a:ea typeface="宋体" pitchFamily="2" charset="-122"/>
                    </a:rPr>
                    <a:t>3</a:t>
                  </a:r>
                  <a:endParaRPr lang="zh-CN" altLang="en-US" sz="4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roadway" pitchFamily="82" charset="0"/>
                    <a:ea typeface="宋体" pitchFamily="2" charset="-122"/>
                  </a:endParaRPr>
                </a:p>
              </p:txBody>
            </p:sp>
            <p:sp>
              <p:nvSpPr>
                <p:cNvPr id="34" name="弧形 33"/>
                <p:cNvSpPr/>
                <p:nvPr/>
              </p:nvSpPr>
              <p:spPr>
                <a:xfrm rot="2684158">
                  <a:off x="2904847" y="3145944"/>
                  <a:ext cx="864096" cy="864096"/>
                </a:xfrm>
                <a:prstGeom prst="arc">
                  <a:avLst/>
                </a:prstGeom>
                <a:ln w="50800" cap="rnd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</p:grpSp>
        </p:grpSp>
        <p:grpSp>
          <p:nvGrpSpPr>
            <p:cNvPr id="16" name="组合 36"/>
            <p:cNvGrpSpPr>
              <a:grpSpLocks/>
            </p:cNvGrpSpPr>
            <p:nvPr/>
          </p:nvGrpSpPr>
          <p:grpSpPr bwMode="auto">
            <a:xfrm>
              <a:off x="2699790" y="5113278"/>
              <a:ext cx="5472610" cy="1394394"/>
              <a:chOff x="1052244" y="635480"/>
              <a:chExt cx="6833760" cy="1741208"/>
            </a:xfrm>
          </p:grpSpPr>
          <p:grpSp>
            <p:nvGrpSpPr>
              <p:cNvPr id="17" name="组合 37"/>
              <p:cNvGrpSpPr/>
              <p:nvPr/>
            </p:nvGrpSpPr>
            <p:grpSpPr>
              <a:xfrm>
                <a:off x="1052244" y="635480"/>
                <a:ext cx="6833760" cy="1741208"/>
                <a:chOff x="1412284" y="2723709"/>
                <a:chExt cx="6833760" cy="1741208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42" name="图片 41"/>
                <p:cNvPicPr>
                  <a:picLocks noChangeAspect="1"/>
                </p:cNvPicPr>
                <p:nvPr/>
              </p:nvPicPr>
              <p:blipFill rotWithShape="1">
                <a:blip r:embed="rId5" cstate="email">
                  <a:extLst/>
                </a:blip>
                <a:srcRect/>
                <a:stretch/>
              </p:blipFill>
              <p:spPr>
                <a:xfrm flipH="1">
                  <a:off x="1412284" y="2723709"/>
                  <a:ext cx="2223610" cy="1741208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sp>
              <p:nvSpPr>
                <p:cNvPr id="43" name="矩形 42"/>
                <p:cNvSpPr/>
                <p:nvPr/>
              </p:nvSpPr>
              <p:spPr>
                <a:xfrm>
                  <a:off x="3635895" y="2730217"/>
                  <a:ext cx="4610149" cy="1728192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CN" altLang="en-US" sz="3600" b="1" dirty="0" smtClean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itchFamily="34" charset="-122"/>
                      <a:ea typeface="微软雅黑" pitchFamily="34" charset="-122"/>
                    </a:rPr>
                    <a:t>敬业度提升建议</a:t>
                  </a:r>
                  <a:endParaRPr lang="zh-CN" altLang="en-US" sz="36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18" name="组合 38"/>
              <p:cNvGrpSpPr/>
              <p:nvPr/>
            </p:nvGrpSpPr>
            <p:grpSpPr>
              <a:xfrm>
                <a:off x="2616815" y="973180"/>
                <a:ext cx="864096" cy="948631"/>
                <a:chOff x="2904847" y="3061409"/>
                <a:chExt cx="864096" cy="948631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0" name="TextBox 39"/>
                <p:cNvSpPr txBox="1"/>
                <p:nvPr/>
              </p:nvSpPr>
              <p:spPr>
                <a:xfrm>
                  <a:off x="2958800" y="3061409"/>
                  <a:ext cx="720080" cy="88395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roadway" pitchFamily="82" charset="0"/>
                      <a:ea typeface="宋体" pitchFamily="2" charset="-122"/>
                    </a:rPr>
                    <a:t>4</a:t>
                  </a:r>
                  <a:endParaRPr lang="zh-CN" altLang="en-US" sz="4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roadway" pitchFamily="82" charset="0"/>
                    <a:ea typeface="宋体" pitchFamily="2" charset="-122"/>
                  </a:endParaRPr>
                </a:p>
              </p:txBody>
            </p:sp>
            <p:sp>
              <p:nvSpPr>
                <p:cNvPr id="41" name="弧形 40"/>
                <p:cNvSpPr/>
                <p:nvPr/>
              </p:nvSpPr>
              <p:spPr>
                <a:xfrm rot="2684158">
                  <a:off x="2904847" y="3145944"/>
                  <a:ext cx="864096" cy="864096"/>
                </a:xfrm>
                <a:prstGeom prst="arc">
                  <a:avLst/>
                </a:prstGeom>
                <a:ln w="50800" cap="rnd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</p:grpSp>
        </p:grpSp>
        <p:sp>
          <p:nvSpPr>
            <p:cNvPr id="44" name="矩形 43"/>
            <p:cNvSpPr/>
            <p:nvPr/>
          </p:nvSpPr>
          <p:spPr>
            <a:xfrm>
              <a:off x="219779" y="348904"/>
              <a:ext cx="2207055" cy="613654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zh-CN" altLang="en-US" sz="4400" b="1" dirty="0" smtClean="0">
                  <a:latin typeface="微软雅黑" pitchFamily="34" charset="-122"/>
                  <a:ea typeface="微软雅黑" pitchFamily="34" charset="-122"/>
                </a:rPr>
                <a:t>企业敬业度调研报告</a:t>
              </a:r>
              <a:endParaRPr lang="zh-CN" altLang="en-US" sz="4400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3440" y="1604901"/>
            <a:ext cx="10515600" cy="5016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b="1" dirty="0" smtClean="0">
                <a:latin typeface="微软雅黑" pitchFamily="34" charset="-122"/>
                <a:ea typeface="微软雅黑" pitchFamily="34" charset="-122"/>
              </a:rPr>
              <a:t>一</a:t>
            </a:r>
            <a:r>
              <a:rPr lang="zh-CN" altLang="en-US" sz="3600" b="1" dirty="0" smtClean="0">
                <a:latin typeface="微软雅黑" pitchFamily="34" charset="-122"/>
                <a:ea typeface="微软雅黑" pitchFamily="34" charset="-122"/>
              </a:rPr>
              <a:t>、关注直线经理的领导力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保持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上级管理者的高敬业度，特别加强直线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经理自身言传身教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的模范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作用；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职工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的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敬业度是有个体差异的，企业在招聘时应选择接受企业的理念、并且愿意追随这样的理念不断获得成长的员工，这比改造一个员工要容易的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多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直线经理不仅是团队业绩的管理者，更要成为职工技能的导师和思想方面的“政委”；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直线经理应主动关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注下属，了解工作中可能存在的问题，并及时反馈，帮助而非替代下属建立工作日程，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协助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下属构建其工作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对接的人际网络；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及时肯定下属的工作成绩和工作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价值；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加强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对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员工生活上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的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关爱，拉近彼此距离。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标题 7"/>
          <p:cNvSpPr txBox="1">
            <a:spLocks noGrp="1"/>
          </p:cNvSpPr>
          <p:nvPr>
            <p:ph type="title"/>
          </p:nvPr>
        </p:nvSpPr>
        <p:spPr>
          <a:xfrm>
            <a:off x="838200" y="606444"/>
            <a:ext cx="10515600" cy="71628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企业层面敬业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度提升建议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744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7455" y="1592315"/>
            <a:ext cx="10233923" cy="5092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b="1" dirty="0" smtClean="0">
                <a:latin typeface="微软雅黑" pitchFamily="34" charset="-122"/>
                <a:ea typeface="微软雅黑" pitchFamily="34" charset="-122"/>
              </a:rPr>
              <a:t>二、持续关注员工的成长</a:t>
            </a:r>
            <a:endParaRPr lang="en-US" altLang="zh-CN" sz="3600" b="1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企业应建立统一、清晰的愿景，帮助员工形成清晰的工作目标和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价值；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不仅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关注员工的工作业绩，也关注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员工能力的发展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。能够给予下属挑战性工作的机会、工作业绩展示的平台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、外出学习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的机会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等，帮助员工了解自身能力特长，完善自我职业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生涯的规划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为更多的职工设计职业成长的双通道，即管理通道和专业技术通道，适度增加职工的多能工培养及内部轮岗；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加强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内部沟通协调，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为员工创造正式或非正式的机会，使他们相互了解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，并及时给予员工正向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激励。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标题 7"/>
          <p:cNvSpPr txBox="1">
            <a:spLocks noGrp="1"/>
          </p:cNvSpPr>
          <p:nvPr>
            <p:ph type="title"/>
          </p:nvPr>
        </p:nvSpPr>
        <p:spPr>
          <a:xfrm>
            <a:off x="838200" y="701040"/>
            <a:ext cx="10515600" cy="71628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企业层面敬业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度提升建议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744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38200" y="1737360"/>
            <a:ext cx="10687049" cy="42588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  <a:cs typeface="+mj-cs"/>
              </a:rPr>
              <a:t>     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  <a:cs typeface="+mj-cs"/>
              </a:rPr>
              <a:t>在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  <a:cs typeface="+mj-cs"/>
              </a:rPr>
              <a:t>2012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  <a:cs typeface="+mj-cs"/>
              </a:rPr>
              <a:t>年南京市企业敬业乐业度调研的基础上，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  <a:cs typeface="+mj-cs"/>
              </a:rPr>
              <a:t>2013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  <a:cs typeface="+mj-cs"/>
              </a:rPr>
              <a:t>年初，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  <a:cs typeface="+mj-cs"/>
              </a:rPr>
              <a:t>南京市总工会和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  <a:cs typeface="+mj-cs"/>
              </a:rPr>
              <a:t>南京领航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  <a:cs typeface="+mj-cs"/>
              </a:rPr>
              <a:t>人才组成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  <a:cs typeface="+mj-cs"/>
              </a:rPr>
              <a:t>的联合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  <a:cs typeface="+mj-cs"/>
              </a:rPr>
              <a:t>课题组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  <a:cs typeface="+mj-cs"/>
              </a:rPr>
              <a:t>，启动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  <a:cs typeface="+mj-cs"/>
              </a:rPr>
              <a:t>2013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  <a:cs typeface="+mj-cs"/>
              </a:rPr>
              <a:t>员工敬业度调查，旨在：</a:t>
            </a:r>
            <a:endParaRPr lang="en-US" altLang="zh-CN" sz="2000" dirty="0">
              <a:latin typeface="微软雅黑" pitchFamily="34" charset="-122"/>
              <a:ea typeface="微软雅黑" pitchFamily="34" charset="-122"/>
              <a:cs typeface="+mj-cs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实时了解南京企业员工敬业度现状，以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  <a:cs typeface="+mj-cs"/>
              </a:rPr>
              <a:t>找到和谐劳动关系的金钥匙；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  <a:cs typeface="+mj-cs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  <a:cs typeface="+mj-cs"/>
              </a:rPr>
              <a:t>选择有代表的企业和员工，解开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  <a:cs typeface="+mj-cs"/>
              </a:rPr>
              <a:t>影响南京企业员工敬业度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  <a:cs typeface="+mj-cs"/>
              </a:rPr>
              <a:t>的驱动因素，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为南京企业在提高员工敬业度方面提供有价值的建议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  <a:cs typeface="+mj-cs"/>
              </a:rPr>
              <a:t>；</a:t>
            </a:r>
            <a:endParaRPr lang="en-US" altLang="zh-CN" sz="2000" dirty="0">
              <a:latin typeface="微软雅黑" pitchFamily="34" charset="-122"/>
              <a:ea typeface="微软雅黑" pitchFamily="34" charset="-122"/>
              <a:cs typeface="+mj-cs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  <a:cs typeface="+mj-cs"/>
              </a:rPr>
              <a:t>以敬业度作为预测和评价工具，从人员管理的角度出发预测企业未来企业经营状况，同时，以敬业度调研为核心评价企业管理水平，从而准确定位和提升人力资源在组织内的影响力；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  <a:cs typeface="+mj-cs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  <a:cs typeface="+mj-cs"/>
              </a:rPr>
              <a:t>从用工企业、劳动者与工会组织三方面共同探讨提升敬业度的新途径、新方法。</a:t>
            </a:r>
            <a:endParaRPr lang="en-US" altLang="zh-CN" sz="2000" dirty="0"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6" name="剪去对角的矩形 5"/>
          <p:cNvSpPr/>
          <p:nvPr/>
        </p:nvSpPr>
        <p:spPr>
          <a:xfrm>
            <a:off x="838200" y="506730"/>
            <a:ext cx="10515600" cy="91440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调查目标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573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3440" y="1715262"/>
            <a:ext cx="10515600" cy="4748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b="1" dirty="0" smtClean="0">
                <a:latin typeface="微软雅黑" pitchFamily="34" charset="-122"/>
                <a:ea typeface="微软雅黑" pitchFamily="34" charset="-122"/>
              </a:rPr>
              <a:t>三、加强对职工报酬的引导</a:t>
            </a:r>
            <a:endParaRPr lang="en-US" altLang="zh-CN" sz="3600" b="1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注重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整体报酬设计，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包含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综合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福利、培训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成长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机会、工作环境、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组织文化氛围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、企业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发展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前途等等，因为这些都是激励人才的方法，而且这些对于企业来说都是需要投入成本的。一个员工对自己的基本工资不满意，企业应该让他看到自己可以获得的整体报酬。很多时候，把整体报酬和其他公司相比，沟通的语境就会发生改变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b="1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en-US" altLang="zh-CN" sz="2000" b="1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软性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福利等非现金福利已成为员工感知薪酬公平性的重要因素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在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软性福利待遇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方面，例如，休假制度、福利、加入工会的权利等方面要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一视同仁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，避免职工不公平感。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建立公平、公正、公开的业绩评价体系，让敬业的员工及时、有效地得到组织的关注、认可和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嘉奖。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标题 7"/>
          <p:cNvSpPr txBox="1">
            <a:spLocks noGrp="1"/>
          </p:cNvSpPr>
          <p:nvPr>
            <p:ph type="title"/>
          </p:nvPr>
        </p:nvSpPr>
        <p:spPr>
          <a:xfrm>
            <a:off x="838200" y="701040"/>
            <a:ext cx="10515600" cy="71628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企业层面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敬业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度提升建议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744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3440" y="1463006"/>
            <a:ext cx="10515600" cy="507968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   增加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与直线经理的沟通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，养成主动沟通汇报的习惯，保持与领导的信息对称，可以定期主动获取领导的反馈；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设法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了解上司的工作目标、工作方式、承担的压力及其个人的优缺点，有一个默契配合的领导对个体敬业度和工作效率将会有很大提升；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可以尝试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日常工作中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加入一些新鲜元素或者用另外一种方式来对待它。不用坐等待任务降临，尽可以大胆挑战自我，给自己设立更高的要求，探索新项目，设定能够激励自己的任何目标并不断追求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待遇与发展少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做“横向比较”，多做“纵向比较”。横向比较时不仅要比较劳动报酬，也要看到工作产出、工作内容范畴、工作方式乃至部门、企业平台之间的差异，不能简单比较；纵向比较时多与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自身过往发展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情况比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对，看到自身的成长与进步，避免“贪功冒进”；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标题 7"/>
          <p:cNvSpPr txBox="1">
            <a:spLocks noGrp="1"/>
          </p:cNvSpPr>
          <p:nvPr>
            <p:ph type="title"/>
          </p:nvPr>
        </p:nvSpPr>
        <p:spPr>
          <a:xfrm>
            <a:off x="838200" y="590678"/>
            <a:ext cx="10515600" cy="71628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职工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层面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敬业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度提升建议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744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39240" y="726123"/>
            <a:ext cx="9144000" cy="2382837"/>
          </a:xfrm>
        </p:spPr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谢谢</a:t>
            </a:r>
            <a:r>
              <a:rPr lang="zh-CN" altLang="en-US" dirty="0" smtClean="0"/>
              <a:t>！</a:t>
            </a:r>
            <a:r>
              <a:rPr lang="zh-CN" altLang="en-US" dirty="0" smtClean="0">
                <a:sym typeface="Wingdings" pitchFamily="2" charset="2"/>
              </a:rPr>
              <a:t>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00450"/>
            <a:ext cx="12206867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57250" y="1562100"/>
          <a:ext cx="10515600" cy="4686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剪去对角的矩形 4"/>
          <p:cNvSpPr/>
          <p:nvPr/>
        </p:nvSpPr>
        <p:spPr>
          <a:xfrm>
            <a:off x="838200" y="563880"/>
            <a:ext cx="10500360" cy="85344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3600" b="1" dirty="0" smtClean="0">
                <a:latin typeface="微软雅黑" pitchFamily="34" charset="-122"/>
                <a:ea typeface="微软雅黑" pitchFamily="34" charset="-122"/>
              </a:rPr>
              <a:t>项目执行</a:t>
            </a:r>
            <a:endParaRPr lang="zh-CN" altLang="en-US" sz="3600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>
            <a:off x="1138402" y="2336418"/>
            <a:ext cx="2173014" cy="6268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驱动因子</a:t>
            </a:r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187513" y="2304887"/>
            <a:ext cx="2002221" cy="6426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敬业度</a:t>
            </a:r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9034298" y="1370452"/>
            <a:ext cx="2173014" cy="6268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满意度</a:t>
            </a:r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1364813" y="3214231"/>
            <a:ext cx="1721238" cy="31493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基本需求</a:t>
            </a:r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支持辅导</a:t>
            </a:r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情感关爱</a:t>
            </a:r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共同成长</a:t>
            </a:r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伙伴关系</a:t>
            </a:r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标题 1"/>
          <p:cNvSpPr txBox="1">
            <a:spLocks/>
          </p:cNvSpPr>
          <p:nvPr/>
        </p:nvSpPr>
        <p:spPr>
          <a:xfrm>
            <a:off x="5385633" y="3448612"/>
            <a:ext cx="1721238" cy="1888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Font typeface="Wingdings" pitchFamily="2" charset="2"/>
              <a:buChar char="ü"/>
            </a:pP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组织特征</a:t>
            </a:r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个人特征</a:t>
            </a:r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400" b="1" dirty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主观评价</a:t>
            </a:r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9034298" y="2336418"/>
            <a:ext cx="2173014" cy="6268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前景感知</a:t>
            </a:r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9034298" y="3430479"/>
            <a:ext cx="2173014" cy="6268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工作稳定度</a:t>
            </a:r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右箭头 17"/>
          <p:cNvSpPr/>
          <p:nvPr/>
        </p:nvSpPr>
        <p:spPr>
          <a:xfrm>
            <a:off x="7959090" y="2499360"/>
            <a:ext cx="640080" cy="396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右箭头 19"/>
          <p:cNvSpPr/>
          <p:nvPr/>
        </p:nvSpPr>
        <p:spPr>
          <a:xfrm>
            <a:off x="7943850" y="3550920"/>
            <a:ext cx="640080" cy="396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右箭头 20"/>
          <p:cNvSpPr/>
          <p:nvPr/>
        </p:nvSpPr>
        <p:spPr>
          <a:xfrm>
            <a:off x="7928610" y="1461988"/>
            <a:ext cx="640080" cy="396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3" name="直接连接符 22"/>
          <p:cNvCxnSpPr/>
          <p:nvPr/>
        </p:nvCxnSpPr>
        <p:spPr>
          <a:xfrm rot="5400000">
            <a:off x="6762750" y="2705100"/>
            <a:ext cx="2301240" cy="1588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右箭头 24"/>
          <p:cNvSpPr/>
          <p:nvPr/>
        </p:nvSpPr>
        <p:spPr>
          <a:xfrm>
            <a:off x="3950970" y="2453640"/>
            <a:ext cx="640080" cy="396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838200" y="335280"/>
            <a:ext cx="10515600" cy="79248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基本原理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420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9525"/>
            <a:ext cx="12192001" cy="6877050"/>
          </a:xfrm>
          <a:prstGeom prst="rect">
            <a:avLst/>
          </a:prstGeom>
          <a:solidFill>
            <a:schemeClr val="bg1">
              <a:alpha val="79999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441324" y="2117838"/>
            <a:ext cx="3767964" cy="2785237"/>
          </a:xfrm>
          <a:prstGeom prst="rect">
            <a:avLst/>
          </a:prstGeom>
          <a:solidFill>
            <a:schemeClr val="bg1">
              <a:alpha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marL="457200" indent="-457200" algn="just">
              <a:lnSpc>
                <a:spcPct val="200000"/>
              </a:lnSpc>
              <a:buFontTx/>
              <a:buBlip>
                <a:blip r:embed="rId3"/>
              </a:buBlip>
            </a:pPr>
            <a:r>
              <a:rPr lang="zh-CN" altLang="en-US" sz="2000" b="1" dirty="0" smtClean="0">
                <a:ea typeface="华文细黑" pitchFamily="2" charset="-122"/>
              </a:rPr>
              <a:t>深入分析每家企业敬业度</a:t>
            </a:r>
            <a:endParaRPr lang="en-US" altLang="zh-CN" sz="2000" b="1" dirty="0" smtClean="0">
              <a:ea typeface="华文细黑" pitchFamily="2" charset="-122"/>
            </a:endParaRPr>
          </a:p>
          <a:p>
            <a:pPr marL="457200" indent="-457200" algn="just">
              <a:lnSpc>
                <a:spcPct val="200000"/>
              </a:lnSpc>
              <a:buFontTx/>
              <a:buBlip>
                <a:blip r:embed="rId3"/>
              </a:buBlip>
            </a:pPr>
            <a:r>
              <a:rPr lang="zh-CN" altLang="en-US" sz="2000" b="1" dirty="0" smtClean="0">
                <a:ea typeface="华文细黑" pitchFamily="2" charset="-122"/>
              </a:rPr>
              <a:t>细化行业，集中于制造业</a:t>
            </a:r>
            <a:endParaRPr lang="en-US" altLang="zh-CN" sz="2000" b="1" dirty="0" smtClean="0">
              <a:ea typeface="华文细黑" pitchFamily="2" charset="-122"/>
            </a:endParaRPr>
          </a:p>
          <a:p>
            <a:pPr marL="457200" indent="-457200" algn="just">
              <a:lnSpc>
                <a:spcPct val="200000"/>
              </a:lnSpc>
              <a:buFontTx/>
              <a:buBlip>
                <a:blip r:embed="rId3"/>
              </a:buBlip>
            </a:pPr>
            <a:r>
              <a:rPr lang="zh-CN" altLang="en-US" sz="2000" b="1" dirty="0" smtClean="0">
                <a:ea typeface="华文细黑" pitchFamily="2" charset="-122"/>
              </a:rPr>
              <a:t>重点在分析原因与制定对策</a:t>
            </a:r>
            <a:endParaRPr lang="en-US" altLang="zh-CN" sz="2000" b="1" dirty="0" smtClean="0">
              <a:ea typeface="华文细黑" pitchFamily="2" charset="-122"/>
            </a:endParaRPr>
          </a:p>
          <a:p>
            <a:pPr marL="457200" indent="-457200" algn="just">
              <a:lnSpc>
                <a:spcPct val="200000"/>
              </a:lnSpc>
              <a:buFontTx/>
              <a:buBlip>
                <a:blip r:embed="rId3"/>
              </a:buBlip>
            </a:pPr>
            <a:r>
              <a:rPr lang="zh-CN" altLang="en-US" sz="2000" b="1" dirty="0" smtClean="0">
                <a:ea typeface="华文细黑" pitchFamily="2" charset="-122"/>
              </a:rPr>
              <a:t>重点放在一线员工调研</a:t>
            </a:r>
            <a:endParaRPr lang="en-US" altLang="zh-CN" sz="2000" b="1" dirty="0" smtClean="0">
              <a:ea typeface="华文细黑" pitchFamily="2" charset="-122"/>
            </a:endParaRPr>
          </a:p>
        </p:txBody>
      </p:sp>
      <p:sp>
        <p:nvSpPr>
          <p:cNvPr id="7" name="矩形 7"/>
          <p:cNvSpPr>
            <a:spLocks noChangeArrowheads="1"/>
          </p:cNvSpPr>
          <p:nvPr/>
        </p:nvSpPr>
        <p:spPr bwMode="auto">
          <a:xfrm>
            <a:off x="977461" y="2144108"/>
            <a:ext cx="3842735" cy="2743202"/>
          </a:xfrm>
          <a:prstGeom prst="rect">
            <a:avLst/>
          </a:prstGeom>
          <a:solidFill>
            <a:srgbClr val="FFFF00">
              <a:alpha val="9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marL="179388" indent="-179388" algn="just">
              <a:lnSpc>
                <a:spcPct val="200000"/>
              </a:lnSpc>
              <a:buFontTx/>
              <a:buBlip>
                <a:blip r:embed="rId3"/>
              </a:buBlip>
            </a:pPr>
            <a:r>
              <a:rPr lang="zh-CN" altLang="en-US" sz="2000" b="1" dirty="0" smtClean="0">
                <a:ea typeface="华文细黑" pitchFamily="2" charset="-122"/>
              </a:rPr>
              <a:t>面上数据的收集</a:t>
            </a:r>
            <a:endParaRPr lang="en-US" altLang="zh-CN" sz="2000" b="1" dirty="0" smtClean="0">
              <a:ea typeface="华文细黑" pitchFamily="2" charset="-122"/>
            </a:endParaRPr>
          </a:p>
          <a:p>
            <a:pPr marL="179388" indent="-179388" algn="just">
              <a:lnSpc>
                <a:spcPct val="200000"/>
              </a:lnSpc>
              <a:buFontTx/>
              <a:buBlip>
                <a:blip r:embed="rId3"/>
              </a:buBlip>
            </a:pPr>
            <a:r>
              <a:rPr lang="zh-CN" altLang="en-US" sz="2000" b="1" dirty="0" smtClean="0">
                <a:ea typeface="华文细黑" pitchFamily="2" charset="-122"/>
              </a:rPr>
              <a:t>行业离散度高，多行业分析</a:t>
            </a:r>
            <a:endParaRPr lang="en-US" altLang="zh-CN" sz="2000" b="1" dirty="0" smtClean="0">
              <a:ea typeface="华文细黑" pitchFamily="2" charset="-122"/>
            </a:endParaRPr>
          </a:p>
          <a:p>
            <a:pPr marL="179388" indent="-179388" algn="just">
              <a:lnSpc>
                <a:spcPct val="200000"/>
              </a:lnSpc>
              <a:buFontTx/>
              <a:buBlip>
                <a:blip r:embed="rId3"/>
              </a:buBlip>
            </a:pPr>
            <a:r>
              <a:rPr lang="zh-CN" altLang="en-US" sz="2000" b="1" dirty="0" smtClean="0">
                <a:ea typeface="华文细黑" pitchFamily="2" charset="-122"/>
              </a:rPr>
              <a:t>重点在呈现问题</a:t>
            </a:r>
            <a:endParaRPr lang="en-US" altLang="zh-CN" sz="2000" b="1" dirty="0" smtClean="0">
              <a:ea typeface="华文细黑" pitchFamily="2" charset="-122"/>
            </a:endParaRPr>
          </a:p>
          <a:p>
            <a:pPr marL="179388" indent="-179388" algn="just">
              <a:lnSpc>
                <a:spcPct val="200000"/>
              </a:lnSpc>
              <a:buFontTx/>
              <a:buBlip>
                <a:blip r:embed="rId3"/>
              </a:buBlip>
            </a:pPr>
            <a:r>
              <a:rPr lang="zh-CN" altLang="en-US" sz="2000" b="1" dirty="0" smtClean="0">
                <a:ea typeface="华文细黑" pitchFamily="2" charset="-122"/>
              </a:rPr>
              <a:t>各职能条线受调人员相对均衡</a:t>
            </a:r>
            <a:endParaRPr lang="en-US" altLang="zh-CN" sz="2000" b="1" dirty="0" smtClean="0">
              <a:ea typeface="华文细黑" pitchFamily="2" charset="-122"/>
            </a:endParaRPr>
          </a:p>
        </p:txBody>
      </p:sp>
      <p:sp>
        <p:nvSpPr>
          <p:cNvPr id="8" name="右箭头 9"/>
          <p:cNvSpPr>
            <a:spLocks noChangeArrowheads="1"/>
          </p:cNvSpPr>
          <p:nvPr/>
        </p:nvSpPr>
        <p:spPr bwMode="auto">
          <a:xfrm>
            <a:off x="5806531" y="2684149"/>
            <a:ext cx="720725" cy="115252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  <a:spcBef>
                <a:spcPct val="5000"/>
              </a:spcBef>
              <a:spcAft>
                <a:spcPct val="5000"/>
              </a:spcAft>
              <a:buFont typeface="Wingdings" pitchFamily="2" charset="2"/>
              <a:buNone/>
            </a:pPr>
            <a:endParaRPr kumimoji="1" lang="zh-CN" altLang="en-US" sz="1600">
              <a:latin typeface="华文细黑" pitchFamily="2" charset="-122"/>
            </a:endParaRPr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1520751" y="5358908"/>
            <a:ext cx="270458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4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2012</a:t>
            </a:r>
            <a:r>
              <a:rPr lang="zh-CN" altLang="en-US" sz="44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年度</a:t>
            </a:r>
            <a:endParaRPr lang="zh-CN" altLang="en-US" sz="44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TextBox 16"/>
          <p:cNvSpPr txBox="1">
            <a:spLocks noChangeArrowheads="1"/>
          </p:cNvSpPr>
          <p:nvPr/>
        </p:nvSpPr>
        <p:spPr bwMode="auto">
          <a:xfrm>
            <a:off x="7936548" y="5382720"/>
            <a:ext cx="270458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4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2013</a:t>
            </a:r>
            <a:r>
              <a:rPr lang="zh-CN" altLang="en-US" sz="44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年度</a:t>
            </a:r>
            <a:endParaRPr lang="zh-CN" altLang="en-US" sz="44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右箭头 17"/>
          <p:cNvSpPr>
            <a:spLocks noChangeArrowheads="1"/>
          </p:cNvSpPr>
          <p:nvPr/>
        </p:nvSpPr>
        <p:spPr bwMode="auto">
          <a:xfrm>
            <a:off x="5822297" y="5143008"/>
            <a:ext cx="647700" cy="134143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3" name="剪去对角的矩形 12"/>
          <p:cNvSpPr/>
          <p:nvPr/>
        </p:nvSpPr>
        <p:spPr>
          <a:xfrm>
            <a:off x="917030" y="238708"/>
            <a:ext cx="10515600" cy="91440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40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2013</a:t>
            </a:r>
            <a:r>
              <a:rPr lang="zh-CN" altLang="en-US" sz="40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年度与</a:t>
            </a:r>
            <a:r>
              <a:rPr lang="en-US" altLang="zh-CN" sz="40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2012</a:t>
            </a:r>
            <a:r>
              <a:rPr lang="zh-CN" altLang="en-US" sz="40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年度调研方式的差异</a:t>
            </a:r>
            <a:endParaRPr lang="zh-CN" altLang="en-US" sz="40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0"/>
          <p:cNvGrpSpPr>
            <a:grpSpLocks/>
          </p:cNvGrpSpPr>
          <p:nvPr/>
        </p:nvGrpSpPr>
        <p:grpSpPr bwMode="auto">
          <a:xfrm>
            <a:off x="476250" y="349251"/>
            <a:ext cx="11188701" cy="6157913"/>
            <a:chOff x="219779" y="348904"/>
            <a:chExt cx="7952621" cy="6158768"/>
          </a:xfrm>
        </p:grpSpPr>
        <p:grpSp>
          <p:nvGrpSpPr>
            <p:cNvPr id="3" name="组合 1"/>
            <p:cNvGrpSpPr>
              <a:grpSpLocks/>
            </p:cNvGrpSpPr>
            <p:nvPr/>
          </p:nvGrpSpPr>
          <p:grpSpPr bwMode="auto">
            <a:xfrm>
              <a:off x="2692874" y="348904"/>
              <a:ext cx="5479525" cy="1383971"/>
              <a:chOff x="1043608" y="620688"/>
              <a:chExt cx="6842394" cy="1728193"/>
            </a:xfrm>
          </p:grpSpPr>
          <p:grpSp>
            <p:nvGrpSpPr>
              <p:cNvPr id="4" name="组合 2"/>
              <p:cNvGrpSpPr/>
              <p:nvPr/>
            </p:nvGrpSpPr>
            <p:grpSpPr>
              <a:xfrm>
                <a:off x="1043608" y="620688"/>
                <a:ext cx="6842394" cy="1728193"/>
                <a:chOff x="1403648" y="2708917"/>
                <a:chExt cx="6842394" cy="1728193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7" name="图片 6"/>
                <p:cNvPicPr>
                  <a:picLocks noChangeAspect="1"/>
                </p:cNvPicPr>
                <p:nvPr/>
              </p:nvPicPr>
              <p:blipFill>
                <a:blip r:embed="rId2" cstate="email">
                  <a:extLst/>
                </a:blip>
                <a:stretch>
                  <a:fillRect/>
                </a:stretch>
              </p:blipFill>
              <p:spPr>
                <a:xfrm>
                  <a:off x="1403648" y="2708917"/>
                  <a:ext cx="2206817" cy="1728193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sp>
              <p:nvSpPr>
                <p:cNvPr id="8" name="矩形 7"/>
                <p:cNvSpPr/>
                <p:nvPr/>
              </p:nvSpPr>
              <p:spPr>
                <a:xfrm>
                  <a:off x="3635894" y="2708917"/>
                  <a:ext cx="4610148" cy="1728193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CN" altLang="en-US" sz="36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itchFamily="34" charset="-122"/>
                      <a:ea typeface="微软雅黑" pitchFamily="34" charset="-122"/>
                    </a:rPr>
                    <a:t>调查目的与方法</a:t>
                  </a:r>
                  <a:endParaRPr lang="zh-CN" altLang="en-US" sz="3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9" name="组合 3"/>
              <p:cNvGrpSpPr/>
              <p:nvPr/>
            </p:nvGrpSpPr>
            <p:grpSpPr>
              <a:xfrm>
                <a:off x="2616815" y="973180"/>
                <a:ext cx="864096" cy="948631"/>
                <a:chOff x="2904847" y="3061409"/>
                <a:chExt cx="864096" cy="948631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2958800" y="3061409"/>
                  <a:ext cx="720080" cy="88395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roadway" pitchFamily="82" charset="0"/>
                      <a:ea typeface="宋体" pitchFamily="2" charset="-122"/>
                    </a:rPr>
                    <a:t>1</a:t>
                  </a:r>
                  <a:endParaRPr lang="zh-CN" altLang="en-US" sz="4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roadway" pitchFamily="82" charset="0"/>
                    <a:ea typeface="宋体" pitchFamily="2" charset="-122"/>
                  </a:endParaRPr>
                </a:p>
              </p:txBody>
            </p:sp>
            <p:sp>
              <p:nvSpPr>
                <p:cNvPr id="6" name="弧形 5"/>
                <p:cNvSpPr/>
                <p:nvPr/>
              </p:nvSpPr>
              <p:spPr>
                <a:xfrm rot="2684158">
                  <a:off x="2904847" y="3145944"/>
                  <a:ext cx="864096" cy="864096"/>
                </a:xfrm>
                <a:prstGeom prst="arc">
                  <a:avLst/>
                </a:prstGeom>
                <a:ln w="50800" cap="rnd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dirty="0"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</p:grpSp>
        <p:grpSp>
          <p:nvGrpSpPr>
            <p:cNvPr id="10" name="组合 22"/>
            <p:cNvGrpSpPr>
              <a:grpSpLocks/>
            </p:cNvGrpSpPr>
            <p:nvPr/>
          </p:nvGrpSpPr>
          <p:grpSpPr bwMode="auto">
            <a:xfrm>
              <a:off x="2687538" y="1931613"/>
              <a:ext cx="5484861" cy="1383971"/>
              <a:chOff x="1036945" y="620688"/>
              <a:chExt cx="6849056" cy="1728193"/>
            </a:xfrm>
          </p:grpSpPr>
          <p:grpSp>
            <p:nvGrpSpPr>
              <p:cNvPr id="11" name="组合 23"/>
              <p:cNvGrpSpPr/>
              <p:nvPr/>
            </p:nvGrpSpPr>
            <p:grpSpPr>
              <a:xfrm>
                <a:off x="1036945" y="620688"/>
                <a:ext cx="6849056" cy="1728193"/>
                <a:chOff x="1396985" y="2708917"/>
                <a:chExt cx="6849056" cy="1728193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28" name="图片 27"/>
                <p:cNvPicPr>
                  <a:picLocks noChangeAspect="1"/>
                </p:cNvPicPr>
                <p:nvPr/>
              </p:nvPicPr>
              <p:blipFill rotWithShape="1">
                <a:blip r:embed="rId3" cstate="email">
                  <a:extLst/>
                </a:blip>
                <a:srcRect/>
                <a:stretch/>
              </p:blipFill>
              <p:spPr>
                <a:xfrm>
                  <a:off x="1396985" y="2711372"/>
                  <a:ext cx="2213480" cy="1725738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sp>
              <p:nvSpPr>
                <p:cNvPr id="29" name="矩形 28"/>
                <p:cNvSpPr/>
                <p:nvPr/>
              </p:nvSpPr>
              <p:spPr>
                <a:xfrm>
                  <a:off x="3635896" y="2708917"/>
                  <a:ext cx="4610145" cy="1728193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CN" altLang="en-US" sz="3600" b="1" dirty="0" smtClean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itchFamily="34" charset="-122"/>
                      <a:ea typeface="微软雅黑" pitchFamily="34" charset="-122"/>
                    </a:rPr>
                    <a:t>报告综述</a:t>
                  </a:r>
                  <a:endParaRPr lang="zh-CN" altLang="en-US" sz="36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12" name="组合 24"/>
              <p:cNvGrpSpPr/>
              <p:nvPr/>
            </p:nvGrpSpPr>
            <p:grpSpPr>
              <a:xfrm>
                <a:off x="2616815" y="973180"/>
                <a:ext cx="864096" cy="948631"/>
                <a:chOff x="2904847" y="3061409"/>
                <a:chExt cx="864096" cy="948631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6" name="TextBox 25"/>
                <p:cNvSpPr txBox="1"/>
                <p:nvPr/>
              </p:nvSpPr>
              <p:spPr>
                <a:xfrm>
                  <a:off x="2958800" y="3061409"/>
                  <a:ext cx="720080" cy="88395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roadway" pitchFamily="82" charset="0"/>
                      <a:ea typeface="宋体" pitchFamily="2" charset="-122"/>
                    </a:rPr>
                    <a:t>2</a:t>
                  </a:r>
                  <a:endParaRPr lang="zh-CN" altLang="en-US" sz="4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roadway" pitchFamily="82" charset="0"/>
                    <a:ea typeface="宋体" pitchFamily="2" charset="-122"/>
                  </a:endParaRPr>
                </a:p>
              </p:txBody>
            </p:sp>
            <p:sp>
              <p:nvSpPr>
                <p:cNvPr id="27" name="弧形 26"/>
                <p:cNvSpPr/>
                <p:nvPr/>
              </p:nvSpPr>
              <p:spPr>
                <a:xfrm rot="2684158">
                  <a:off x="2904847" y="3145944"/>
                  <a:ext cx="864096" cy="864096"/>
                </a:xfrm>
                <a:prstGeom prst="arc">
                  <a:avLst/>
                </a:prstGeom>
                <a:ln w="50800" cap="rnd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</p:grpSp>
        </p:grpSp>
        <p:grpSp>
          <p:nvGrpSpPr>
            <p:cNvPr id="13" name="组合 29"/>
            <p:cNvGrpSpPr>
              <a:grpSpLocks/>
            </p:cNvGrpSpPr>
            <p:nvPr/>
          </p:nvGrpSpPr>
          <p:grpSpPr bwMode="auto">
            <a:xfrm>
              <a:off x="2669691" y="3514322"/>
              <a:ext cx="5502708" cy="1400219"/>
              <a:chOff x="1014659" y="635482"/>
              <a:chExt cx="6871343" cy="1748482"/>
            </a:xfrm>
          </p:grpSpPr>
          <p:grpSp>
            <p:nvGrpSpPr>
              <p:cNvPr id="14" name="组合 30"/>
              <p:cNvGrpSpPr/>
              <p:nvPr/>
            </p:nvGrpSpPr>
            <p:grpSpPr>
              <a:xfrm>
                <a:off x="1014659" y="635482"/>
                <a:ext cx="6871343" cy="1748482"/>
                <a:chOff x="1374699" y="2723711"/>
                <a:chExt cx="6871343" cy="1748482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35" name="图片 34"/>
                <p:cNvPicPr>
                  <a:picLocks noChangeAspect="1"/>
                </p:cNvPicPr>
                <p:nvPr/>
              </p:nvPicPr>
              <p:blipFill rotWithShape="1">
                <a:blip r:embed="rId4" cstate="email">
                  <a:extLst/>
                </a:blip>
                <a:srcRect/>
                <a:stretch/>
              </p:blipFill>
              <p:spPr>
                <a:xfrm>
                  <a:off x="1374699" y="2723711"/>
                  <a:ext cx="2465370" cy="1748482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sp>
              <p:nvSpPr>
                <p:cNvPr id="36" name="矩形 35"/>
                <p:cNvSpPr/>
                <p:nvPr/>
              </p:nvSpPr>
              <p:spPr>
                <a:xfrm>
                  <a:off x="3635897" y="2733855"/>
                  <a:ext cx="4610145" cy="1728193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CN" altLang="en-US" sz="3600" b="1" dirty="0" smtClean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itchFamily="34" charset="-122"/>
                      <a:ea typeface="微软雅黑" pitchFamily="34" charset="-122"/>
                    </a:rPr>
                    <a:t>数据分析</a:t>
                  </a:r>
                  <a:endParaRPr lang="zh-CN" altLang="en-US" sz="36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15" name="组合 31"/>
              <p:cNvGrpSpPr/>
              <p:nvPr/>
            </p:nvGrpSpPr>
            <p:grpSpPr>
              <a:xfrm>
                <a:off x="2616815" y="973180"/>
                <a:ext cx="864096" cy="948631"/>
                <a:chOff x="2904847" y="3061409"/>
                <a:chExt cx="864096" cy="948631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3" name="TextBox 32"/>
                <p:cNvSpPr txBox="1"/>
                <p:nvPr/>
              </p:nvSpPr>
              <p:spPr>
                <a:xfrm>
                  <a:off x="2958063" y="3061409"/>
                  <a:ext cx="720080" cy="88395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roadway" pitchFamily="82" charset="0"/>
                      <a:ea typeface="宋体" pitchFamily="2" charset="-122"/>
                    </a:rPr>
                    <a:t>3</a:t>
                  </a:r>
                  <a:endParaRPr lang="zh-CN" altLang="en-US" sz="4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roadway" pitchFamily="82" charset="0"/>
                    <a:ea typeface="宋体" pitchFamily="2" charset="-122"/>
                  </a:endParaRPr>
                </a:p>
              </p:txBody>
            </p:sp>
            <p:sp>
              <p:nvSpPr>
                <p:cNvPr id="34" name="弧形 33"/>
                <p:cNvSpPr/>
                <p:nvPr/>
              </p:nvSpPr>
              <p:spPr>
                <a:xfrm rot="2684158">
                  <a:off x="2904847" y="3145944"/>
                  <a:ext cx="864096" cy="864096"/>
                </a:xfrm>
                <a:prstGeom prst="arc">
                  <a:avLst/>
                </a:prstGeom>
                <a:ln w="50800" cap="rnd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</p:grpSp>
        </p:grpSp>
        <p:grpSp>
          <p:nvGrpSpPr>
            <p:cNvPr id="16" name="组合 36"/>
            <p:cNvGrpSpPr>
              <a:grpSpLocks/>
            </p:cNvGrpSpPr>
            <p:nvPr/>
          </p:nvGrpSpPr>
          <p:grpSpPr bwMode="auto">
            <a:xfrm>
              <a:off x="2699790" y="5113278"/>
              <a:ext cx="5472610" cy="1394394"/>
              <a:chOff x="1052244" y="635480"/>
              <a:chExt cx="6833760" cy="1741208"/>
            </a:xfrm>
          </p:grpSpPr>
          <p:grpSp>
            <p:nvGrpSpPr>
              <p:cNvPr id="17" name="组合 37"/>
              <p:cNvGrpSpPr/>
              <p:nvPr/>
            </p:nvGrpSpPr>
            <p:grpSpPr>
              <a:xfrm>
                <a:off x="1052244" y="635480"/>
                <a:ext cx="6833760" cy="1741208"/>
                <a:chOff x="1412284" y="2723709"/>
                <a:chExt cx="6833760" cy="1741208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42" name="图片 41"/>
                <p:cNvPicPr>
                  <a:picLocks noChangeAspect="1"/>
                </p:cNvPicPr>
                <p:nvPr/>
              </p:nvPicPr>
              <p:blipFill rotWithShape="1">
                <a:blip r:embed="rId5" cstate="email">
                  <a:extLst/>
                </a:blip>
                <a:srcRect/>
                <a:stretch/>
              </p:blipFill>
              <p:spPr>
                <a:xfrm flipH="1">
                  <a:off x="1412284" y="2723709"/>
                  <a:ext cx="2223610" cy="1741208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sp>
              <p:nvSpPr>
                <p:cNvPr id="43" name="矩形 42"/>
                <p:cNvSpPr/>
                <p:nvPr/>
              </p:nvSpPr>
              <p:spPr>
                <a:xfrm>
                  <a:off x="3635895" y="2730217"/>
                  <a:ext cx="4610149" cy="1728192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CN" altLang="en-US" sz="3600" b="1" dirty="0" smtClean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itchFamily="34" charset="-122"/>
                      <a:ea typeface="微软雅黑" pitchFamily="34" charset="-122"/>
                    </a:rPr>
                    <a:t>敬业度提升建议</a:t>
                  </a:r>
                  <a:endParaRPr lang="zh-CN" altLang="en-US" sz="36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18" name="组合 38"/>
              <p:cNvGrpSpPr/>
              <p:nvPr/>
            </p:nvGrpSpPr>
            <p:grpSpPr>
              <a:xfrm>
                <a:off x="2616815" y="973180"/>
                <a:ext cx="864096" cy="948631"/>
                <a:chOff x="2904847" y="3061409"/>
                <a:chExt cx="864096" cy="948631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0" name="TextBox 39"/>
                <p:cNvSpPr txBox="1"/>
                <p:nvPr/>
              </p:nvSpPr>
              <p:spPr>
                <a:xfrm>
                  <a:off x="2958800" y="3061409"/>
                  <a:ext cx="720080" cy="88395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zh-CN" sz="40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Broadway" pitchFamily="82" charset="0"/>
                      <a:ea typeface="宋体" pitchFamily="2" charset="-122"/>
                    </a:rPr>
                    <a:t>4</a:t>
                  </a:r>
                  <a:endParaRPr lang="zh-CN" altLang="en-US" sz="4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roadway" pitchFamily="82" charset="0"/>
                    <a:ea typeface="宋体" pitchFamily="2" charset="-122"/>
                  </a:endParaRPr>
                </a:p>
              </p:txBody>
            </p:sp>
            <p:sp>
              <p:nvSpPr>
                <p:cNvPr id="41" name="弧形 40"/>
                <p:cNvSpPr/>
                <p:nvPr/>
              </p:nvSpPr>
              <p:spPr>
                <a:xfrm rot="2684158">
                  <a:off x="2904847" y="3145944"/>
                  <a:ext cx="864096" cy="864096"/>
                </a:xfrm>
                <a:prstGeom prst="arc">
                  <a:avLst/>
                </a:prstGeom>
                <a:ln w="50800" cap="rnd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</p:grpSp>
        </p:grpSp>
        <p:sp>
          <p:nvSpPr>
            <p:cNvPr id="44" name="矩形 43"/>
            <p:cNvSpPr/>
            <p:nvPr/>
          </p:nvSpPr>
          <p:spPr>
            <a:xfrm>
              <a:off x="219779" y="348904"/>
              <a:ext cx="2207055" cy="613654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zh-CN" altLang="en-US" sz="4400" b="1" dirty="0" smtClean="0">
                  <a:latin typeface="微软雅黑" pitchFamily="34" charset="-122"/>
                  <a:ea typeface="微软雅黑" pitchFamily="34" charset="-122"/>
                </a:rPr>
                <a:t>企业敬业度调研报告</a:t>
              </a:r>
              <a:endParaRPr lang="zh-CN" altLang="en-US" sz="4400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978025"/>
            <a:ext cx="10515600" cy="4351338"/>
          </a:xfrm>
        </p:spPr>
        <p:txBody>
          <a:bodyPr/>
          <a:lstStyle/>
          <a:p>
            <a:pPr>
              <a:buFont typeface="Wingdings" pitchFamily="2" charset="2"/>
              <a:buChar char="u"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 共有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1162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人参与调查，其中有效数据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1123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人，有效率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96.64%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u"/>
            </a:pP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 质量控制 ： 答卷确认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              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数据完整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zh-CN" altLang="en-US" sz="1800" b="1" dirty="0" smtClean="0">
                <a:latin typeface="微软雅黑" pitchFamily="34" charset="-122"/>
                <a:ea typeface="微软雅黑" pitchFamily="34" charset="-122"/>
              </a:rPr>
              <a:t>（信度：克朗巴赫</a:t>
            </a:r>
            <a:r>
              <a:rPr lang="en-US" altLang="zh-CN" sz="1800" b="1" dirty="0" smtClean="0">
                <a:latin typeface="微软雅黑" pitchFamily="34" charset="-122"/>
                <a:ea typeface="微软雅黑" pitchFamily="34" charset="-122"/>
              </a:rPr>
              <a:t>Alpha</a:t>
            </a:r>
            <a:r>
              <a:rPr lang="zh-CN" altLang="en-US" sz="1800" b="1" dirty="0" smtClean="0">
                <a:latin typeface="微软雅黑" pitchFamily="34" charset="-122"/>
                <a:ea typeface="微软雅黑" pitchFamily="34" charset="-122"/>
              </a:rPr>
              <a:t>系数</a:t>
            </a:r>
            <a:r>
              <a:rPr lang="en-US" altLang="zh-CN" sz="1800" b="1" dirty="0" smtClean="0">
                <a:latin typeface="微软雅黑" pitchFamily="34" charset="-122"/>
                <a:ea typeface="微软雅黑" pitchFamily="34" charset="-122"/>
              </a:rPr>
              <a:t>0.905&gt;0.85</a:t>
            </a:r>
            <a:r>
              <a:rPr lang="zh-CN" altLang="en-US" sz="1800" b="1" dirty="0" smtClean="0">
                <a:latin typeface="微软雅黑" pitchFamily="34" charset="-122"/>
                <a:ea typeface="微软雅黑" pitchFamily="34" charset="-122"/>
              </a:rPr>
              <a:t>，表明问卷信度良好。）</a:t>
            </a:r>
          </a:p>
          <a:p>
            <a:pPr>
              <a:buNone/>
            </a:pP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u"/>
            </a:pP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11112" y="4453388"/>
            <a:ext cx="2595140" cy="1612132"/>
          </a:xfrm>
          <a:prstGeom prst="rect">
            <a:avLst/>
          </a:prstGeom>
        </p:spPr>
      </p:pic>
      <p:sp>
        <p:nvSpPr>
          <p:cNvPr id="5" name="椭圆 4"/>
          <p:cNvSpPr/>
          <p:nvPr/>
        </p:nvSpPr>
        <p:spPr>
          <a:xfrm>
            <a:off x="8431136" y="5386026"/>
            <a:ext cx="1096461" cy="4933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838200" y="670560"/>
            <a:ext cx="10515600" cy="91440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报告综述</a:t>
            </a: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调查有效性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10026</TotalTime>
  <Words>3709</Words>
  <Application>Microsoft Office PowerPoint</Application>
  <PresentationFormat>自定义</PresentationFormat>
  <Paragraphs>377</Paragraphs>
  <Slides>42</Slides>
  <Notes>16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42</vt:i4>
      </vt:variant>
    </vt:vector>
  </HeadingPairs>
  <TitlesOfParts>
    <vt:vector size="43" baseType="lpstr">
      <vt:lpstr>Office 主题</vt:lpstr>
      <vt:lpstr>幻灯片 1</vt:lpstr>
      <vt:lpstr>幻灯片 2</vt:lpstr>
      <vt:lpstr>幻灯片 3</vt:lpstr>
      <vt:lpstr>幻灯片 4</vt:lpstr>
      <vt:lpstr>幻灯片 5</vt:lpstr>
      <vt:lpstr>基本原理</vt:lpstr>
      <vt:lpstr>幻灯片 7</vt:lpstr>
      <vt:lpstr>幻灯片 8</vt:lpstr>
      <vt:lpstr>报告综述-调查有效性</vt:lpstr>
      <vt:lpstr>幻灯片 10</vt:lpstr>
      <vt:lpstr>企业特征</vt:lpstr>
      <vt:lpstr>企业特征</vt:lpstr>
      <vt:lpstr>报告综述-样本代表性2</vt:lpstr>
      <vt:lpstr>幻灯片 14</vt:lpstr>
      <vt:lpstr>个人特征</vt:lpstr>
      <vt:lpstr>幻灯片 16</vt:lpstr>
      <vt:lpstr>个体主观评价2</vt:lpstr>
      <vt:lpstr>幻灯片 18</vt:lpstr>
      <vt:lpstr>数据分析</vt:lpstr>
      <vt:lpstr>幻灯片 20</vt:lpstr>
      <vt:lpstr>幻灯片 21</vt:lpstr>
      <vt:lpstr>A  南京企业员工敬业度整体情况分析2</vt:lpstr>
      <vt:lpstr>幻灯片 23</vt:lpstr>
      <vt:lpstr> </vt:lpstr>
      <vt:lpstr>幻灯片 25</vt:lpstr>
      <vt:lpstr>幻灯片 26</vt:lpstr>
      <vt:lpstr>幻灯片 27</vt:lpstr>
      <vt:lpstr>报告综述-调查发现</vt:lpstr>
      <vt:lpstr>报告综述-调查发现</vt:lpstr>
      <vt:lpstr>幻灯片 30</vt:lpstr>
      <vt:lpstr>幻灯片 31</vt:lpstr>
      <vt:lpstr>C   问卷问题分析</vt:lpstr>
      <vt:lpstr>C   问卷问题分析</vt:lpstr>
      <vt:lpstr>C   问卷问题分析</vt:lpstr>
      <vt:lpstr>C   问卷问题分析</vt:lpstr>
      <vt:lpstr>C   问卷问题分析</vt:lpstr>
      <vt:lpstr>幻灯片 37</vt:lpstr>
      <vt:lpstr>企业层面敬业度提升建议</vt:lpstr>
      <vt:lpstr>企业层面敬业度提升建议</vt:lpstr>
      <vt:lpstr>企业层面敬业度提升建议</vt:lpstr>
      <vt:lpstr>职工层面敬业度提升建议</vt:lpstr>
      <vt:lpstr>谢谢！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南京企业员工敬业度整体分析 （与2012年3.91分相比）</dc:title>
  <dc:creator>fei zhou</dc:creator>
  <cp:lastModifiedBy>kelven</cp:lastModifiedBy>
  <cp:revision>411</cp:revision>
  <dcterms:created xsi:type="dcterms:W3CDTF">2013-08-05T07:37:34Z</dcterms:created>
  <dcterms:modified xsi:type="dcterms:W3CDTF">2013-10-22T06:49:58Z</dcterms:modified>
</cp:coreProperties>
</file>